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75"/>
  </p:notesMasterIdLst>
  <p:handoutMasterIdLst>
    <p:handoutMasterId r:id="rId76"/>
  </p:handoutMasterIdLst>
  <p:sldIdLst>
    <p:sldId id="517" r:id="rId2"/>
    <p:sldId id="563" r:id="rId3"/>
    <p:sldId id="570" r:id="rId4"/>
    <p:sldId id="462" r:id="rId5"/>
    <p:sldId id="464" r:id="rId6"/>
    <p:sldId id="519" r:id="rId7"/>
    <p:sldId id="551" r:id="rId8"/>
    <p:sldId id="547" r:id="rId9"/>
    <p:sldId id="525" r:id="rId10"/>
    <p:sldId id="560" r:id="rId11"/>
    <p:sldId id="527" r:id="rId12"/>
    <p:sldId id="533" r:id="rId13"/>
    <p:sldId id="542" r:id="rId14"/>
    <p:sldId id="543" r:id="rId15"/>
    <p:sldId id="545" r:id="rId16"/>
    <p:sldId id="566" r:id="rId17"/>
    <p:sldId id="532" r:id="rId18"/>
    <p:sldId id="538" r:id="rId19"/>
    <p:sldId id="539" r:id="rId20"/>
    <p:sldId id="554" r:id="rId21"/>
    <p:sldId id="471" r:id="rId22"/>
    <p:sldId id="571" r:id="rId23"/>
    <p:sldId id="572" r:id="rId24"/>
    <p:sldId id="573" r:id="rId25"/>
    <p:sldId id="520" r:id="rId26"/>
    <p:sldId id="552" r:id="rId27"/>
    <p:sldId id="474" r:id="rId28"/>
    <p:sldId id="548" r:id="rId29"/>
    <p:sldId id="475" r:id="rId30"/>
    <p:sldId id="481" r:id="rId31"/>
    <p:sldId id="480" r:id="rId32"/>
    <p:sldId id="574" r:id="rId33"/>
    <p:sldId id="575" r:id="rId34"/>
    <p:sldId id="576" r:id="rId35"/>
    <p:sldId id="521" r:id="rId36"/>
    <p:sldId id="555" r:id="rId37"/>
    <p:sldId id="528" r:id="rId38"/>
    <p:sldId id="484" r:id="rId39"/>
    <p:sldId id="485" r:id="rId40"/>
    <p:sldId id="567" r:id="rId41"/>
    <p:sldId id="486" r:id="rId42"/>
    <p:sldId id="488" r:id="rId43"/>
    <p:sldId id="487" r:id="rId44"/>
    <p:sldId id="489" r:id="rId45"/>
    <p:sldId id="491" r:id="rId46"/>
    <p:sldId id="492" r:id="rId47"/>
    <p:sldId id="495" r:id="rId48"/>
    <p:sldId id="494" r:id="rId49"/>
    <p:sldId id="577" r:id="rId50"/>
    <p:sldId id="578" r:id="rId51"/>
    <p:sldId id="579" r:id="rId52"/>
    <p:sldId id="522" r:id="rId53"/>
    <p:sldId id="556" r:id="rId54"/>
    <p:sldId id="499" r:id="rId55"/>
    <p:sldId id="498" r:id="rId56"/>
    <p:sldId id="568" r:id="rId57"/>
    <p:sldId id="504" r:id="rId58"/>
    <p:sldId id="503" r:id="rId59"/>
    <p:sldId id="580" r:id="rId60"/>
    <p:sldId id="581" r:id="rId61"/>
    <p:sldId id="523" r:id="rId62"/>
    <p:sldId id="557" r:id="rId63"/>
    <p:sldId id="535" r:id="rId64"/>
    <p:sldId id="550" r:id="rId65"/>
    <p:sldId id="506" r:id="rId66"/>
    <p:sldId id="514" r:id="rId67"/>
    <p:sldId id="513" r:id="rId68"/>
    <p:sldId id="582" r:id="rId69"/>
    <p:sldId id="583" r:id="rId70"/>
    <p:sldId id="584" r:id="rId71"/>
    <p:sldId id="515" r:id="rId72"/>
    <p:sldId id="564" r:id="rId73"/>
    <p:sldId id="565" r:id="rId74"/>
  </p:sldIdLst>
  <p:sldSz cx="9144000" cy="5143500" type="screen16x9"/>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82F"/>
    <a:srgbClr val="86702C"/>
    <a:srgbClr val="FFCE34"/>
    <a:srgbClr val="696969"/>
    <a:srgbClr val="828282"/>
    <a:srgbClr val="666666"/>
    <a:srgbClr val="5F5F5F"/>
    <a:srgbClr val="08A86B"/>
    <a:srgbClr val="B0F2B6"/>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76447" autoAdjust="0"/>
  </p:normalViewPr>
  <p:slideViewPr>
    <p:cSldViewPr>
      <p:cViewPr varScale="1">
        <p:scale>
          <a:sx n="68" d="100"/>
          <a:sy n="68" d="100"/>
        </p:scale>
        <p:origin x="996" y="52"/>
      </p:cViewPr>
      <p:guideLst>
        <p:guide orient="horz" pos="2160"/>
        <p:guide pos="2880"/>
        <p:guide orient="horz" pos="1620"/>
      </p:guideLst>
    </p:cSldViewPr>
  </p:slideViewPr>
  <p:outlineViewPr>
    <p:cViewPr>
      <p:scale>
        <a:sx n="33" d="100"/>
        <a:sy n="33" d="100"/>
      </p:scale>
      <p:origin x="0" y="-2160"/>
    </p:cViewPr>
  </p:outlineViewPr>
  <p:notesTextViewPr>
    <p:cViewPr>
      <p:scale>
        <a:sx n="100" d="100"/>
        <a:sy n="100" d="100"/>
      </p:scale>
      <p:origin x="0" y="0"/>
    </p:cViewPr>
  </p:notesTextViewPr>
  <p:notesViewPr>
    <p:cSldViewPr>
      <p:cViewPr varScale="1">
        <p:scale>
          <a:sx n="86" d="100"/>
          <a:sy n="86" d="100"/>
        </p:scale>
        <p:origin x="3822" y="96"/>
      </p:cViewPr>
      <p:guideLst>
        <p:guide orient="horz" pos="2934"/>
        <p:guide pos="22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AEFA6-8F65-4178-BB55-093C1DD5D15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8AFCBE5-F959-40B8-8682-DB4E1F5CE2CB}">
      <dgm:prSet phldrT="[Text]" custT="1"/>
      <dgm:spPr>
        <a:solidFill>
          <a:srgbClr val="696969"/>
        </a:solidFill>
        <a:ln>
          <a:solidFill>
            <a:srgbClr val="696969"/>
          </a:solidFill>
        </a:ln>
      </dgm:spPr>
      <dgm:t>
        <a:bodyPr/>
        <a:lstStyle/>
        <a:p>
          <a:pPr>
            <a:spcAft>
              <a:spcPct val="35000"/>
            </a:spcAft>
          </a:pPr>
          <a:r>
            <a:rPr lang="en-US" sz="2400" dirty="0"/>
            <a:t>Expanded Application of Fiduciary Duty</a:t>
          </a:r>
          <a:endParaRPr lang="en-US" sz="2400" dirty="0">
            <a:solidFill>
              <a:schemeClr val="bg1"/>
            </a:solidFill>
            <a:latin typeface="Arial" panose="020B0604020202020204" pitchFamily="34" charset="0"/>
            <a:cs typeface="Arial" panose="020B0604020202020204" pitchFamily="34" charset="0"/>
          </a:endParaRPr>
        </a:p>
      </dgm:t>
    </dgm:pt>
    <dgm:pt modelId="{2E0032F2-2CCE-4588-80D5-FDD896BE4807}" type="parTrans" cxnId="{D2260319-02AF-47AF-A942-3051802479CD}">
      <dgm:prSet/>
      <dgm:spPr/>
      <dgm:t>
        <a:bodyPr/>
        <a:lstStyle/>
        <a:p>
          <a:endParaRPr lang="en-US"/>
        </a:p>
      </dgm:t>
    </dgm:pt>
    <dgm:pt modelId="{6DF37E5C-17BD-4A45-A670-9F6EEAD3B0D8}" type="sibTrans" cxnId="{D2260319-02AF-47AF-A942-3051802479CD}">
      <dgm:prSet/>
      <dgm:spPr/>
      <dgm:t>
        <a:bodyPr/>
        <a:lstStyle/>
        <a:p>
          <a:endParaRPr lang="en-US"/>
        </a:p>
      </dgm:t>
    </dgm:pt>
    <dgm:pt modelId="{3D328B72-476F-4945-B4EE-58DB45B0A911}">
      <dgm:prSet phldrT="[Text]" custT="1"/>
      <dgm:spPr>
        <a:solidFill>
          <a:srgbClr val="696969"/>
        </a:solidFill>
        <a:ln>
          <a:solidFill>
            <a:srgbClr val="696969"/>
          </a:solidFill>
        </a:ln>
      </dgm:spPr>
      <dgm:t>
        <a:bodyPr/>
        <a:lstStyle/>
        <a:p>
          <a:pPr>
            <a:spcAft>
              <a:spcPct val="35000"/>
            </a:spcAft>
          </a:pPr>
          <a:r>
            <a:rPr lang="en-US" sz="2400" dirty="0"/>
            <a:t>Updated Duties to Clients</a:t>
          </a:r>
          <a:endParaRPr lang="en-US" sz="2400" dirty="0">
            <a:solidFill>
              <a:schemeClr val="bg1"/>
            </a:solidFill>
            <a:latin typeface="Arial" panose="020B0604020202020204" pitchFamily="34" charset="0"/>
            <a:cs typeface="Arial" panose="020B0604020202020204" pitchFamily="34" charset="0"/>
          </a:endParaRPr>
        </a:p>
      </dgm:t>
    </dgm:pt>
    <dgm:pt modelId="{3E5CE5A9-159C-4F3A-8443-C13BD184E14E}" type="parTrans" cxnId="{4EACA2B1-527A-4EA0-81E1-86AD6DC0BC58}">
      <dgm:prSet/>
      <dgm:spPr/>
      <dgm:t>
        <a:bodyPr/>
        <a:lstStyle/>
        <a:p>
          <a:endParaRPr lang="en-US"/>
        </a:p>
      </dgm:t>
    </dgm:pt>
    <dgm:pt modelId="{DD53F0C1-4C1D-447B-84B8-2290C7D2B843}" type="sibTrans" cxnId="{4EACA2B1-527A-4EA0-81E1-86AD6DC0BC58}">
      <dgm:prSet/>
      <dgm:spPr/>
      <dgm:t>
        <a:bodyPr/>
        <a:lstStyle/>
        <a:p>
          <a:endParaRPr lang="en-US"/>
        </a:p>
      </dgm:t>
    </dgm:pt>
    <dgm:pt modelId="{2296AD71-F3E1-4AE7-9843-6CF2DCA0B097}">
      <dgm:prSet custT="1"/>
      <dgm:spPr>
        <a:solidFill>
          <a:srgbClr val="696969"/>
        </a:solidFill>
        <a:ln>
          <a:solidFill>
            <a:srgbClr val="696969"/>
          </a:solidFill>
        </a:ln>
      </dgm:spPr>
      <dgm:t>
        <a:bodyPr/>
        <a:lstStyle/>
        <a:p>
          <a:pPr rtl="0"/>
          <a:r>
            <a:rPr lang="en-US" sz="2400" dirty="0"/>
            <a:t>Revised Definition of Financial Planning</a:t>
          </a:r>
          <a:endPar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dgm:t>
    </dgm:pt>
    <dgm:pt modelId="{CDDC864B-512F-46D3-94E6-980791285B35}" type="parTrans" cxnId="{4538E116-5814-4B89-8A82-1E9ED3693862}">
      <dgm:prSet/>
      <dgm:spPr/>
      <dgm:t>
        <a:bodyPr/>
        <a:lstStyle/>
        <a:p>
          <a:endParaRPr lang="en-US"/>
        </a:p>
      </dgm:t>
    </dgm:pt>
    <dgm:pt modelId="{85069D53-BDA3-4FE3-997E-B4F8C1D24D9C}" type="sibTrans" cxnId="{4538E116-5814-4B89-8A82-1E9ED3693862}">
      <dgm:prSet/>
      <dgm:spPr/>
      <dgm:t>
        <a:bodyPr/>
        <a:lstStyle/>
        <a:p>
          <a:endParaRPr lang="en-US"/>
        </a:p>
      </dgm:t>
    </dgm:pt>
    <dgm:pt modelId="{9E39C271-4C2D-410B-B6B3-A9C9CFCDDFE9}">
      <dgm:prSet phldrT="[Text]" custT="1"/>
      <dgm:spPr>
        <a:solidFill>
          <a:srgbClr val="696969"/>
        </a:solidFill>
        <a:ln>
          <a:solidFill>
            <a:srgbClr val="696969"/>
          </a:solidFill>
        </a:ln>
      </dgm:spPr>
      <dgm:t>
        <a:bodyPr/>
        <a:lstStyle/>
        <a:p>
          <a:r>
            <a:rPr lang="en-US" sz="2400" dirty="0"/>
            <a:t>Modernized Practice Standards</a:t>
          </a:r>
          <a:endParaRPr lang="en-US" sz="2400" dirty="0">
            <a:solidFill>
              <a:schemeClr val="bg1"/>
            </a:solidFill>
            <a:latin typeface="Arial" panose="020B0604020202020204" pitchFamily="34" charset="0"/>
            <a:cs typeface="Arial" panose="020B0604020202020204" pitchFamily="34" charset="0"/>
          </a:endParaRPr>
        </a:p>
      </dgm:t>
    </dgm:pt>
    <dgm:pt modelId="{2BB27615-086E-4023-ADE4-C2933E16CE7A}" type="parTrans" cxnId="{7A21BBE6-BB94-4D4C-898A-3094E7E4A2D0}">
      <dgm:prSet/>
      <dgm:spPr/>
      <dgm:t>
        <a:bodyPr/>
        <a:lstStyle/>
        <a:p>
          <a:endParaRPr lang="en-US"/>
        </a:p>
      </dgm:t>
    </dgm:pt>
    <dgm:pt modelId="{5F882DCF-1DD7-476A-8BC2-50818C89E3DA}" type="sibTrans" cxnId="{7A21BBE6-BB94-4D4C-898A-3094E7E4A2D0}">
      <dgm:prSet/>
      <dgm:spPr/>
      <dgm:t>
        <a:bodyPr/>
        <a:lstStyle/>
        <a:p>
          <a:endParaRPr lang="en-US"/>
        </a:p>
      </dgm:t>
    </dgm:pt>
    <dgm:pt modelId="{17D995ED-B779-417D-8170-17E0782B4A26}">
      <dgm:prSet phldrT="[Text]" custT="1"/>
      <dgm:spPr>
        <a:solidFill>
          <a:srgbClr val="696969"/>
        </a:solidFill>
        <a:ln>
          <a:solidFill>
            <a:srgbClr val="696969"/>
          </a:solidFill>
        </a:ln>
      </dgm:spPr>
      <dgm:t>
        <a:bodyPr/>
        <a:lstStyle/>
        <a:p>
          <a:r>
            <a:rPr lang="en-US" sz="2400" dirty="0"/>
            <a:t>New Process for Bankruptcy</a:t>
          </a:r>
          <a:endParaRPr lang="en-US" sz="2400" dirty="0">
            <a:solidFill>
              <a:schemeClr val="bg1"/>
            </a:solidFill>
            <a:latin typeface="Arial" panose="020B0604020202020204" pitchFamily="34" charset="0"/>
            <a:cs typeface="Arial" panose="020B0604020202020204" pitchFamily="34" charset="0"/>
          </a:endParaRPr>
        </a:p>
      </dgm:t>
    </dgm:pt>
    <dgm:pt modelId="{E63FFB7B-B755-4A8D-9903-4794859F10FB}" type="parTrans" cxnId="{CB553617-C410-405B-869A-91CD70BFD087}">
      <dgm:prSet/>
      <dgm:spPr/>
      <dgm:t>
        <a:bodyPr/>
        <a:lstStyle/>
        <a:p>
          <a:endParaRPr lang="en-US"/>
        </a:p>
      </dgm:t>
    </dgm:pt>
    <dgm:pt modelId="{546E325E-E0A5-4BC5-B0D8-9521C07BBF32}" type="sibTrans" cxnId="{CB553617-C410-405B-869A-91CD70BFD087}">
      <dgm:prSet/>
      <dgm:spPr/>
      <dgm:t>
        <a:bodyPr/>
        <a:lstStyle/>
        <a:p>
          <a:endParaRPr lang="en-US"/>
        </a:p>
      </dgm:t>
    </dgm:pt>
    <dgm:pt modelId="{D8A8CE32-8575-4A7B-9925-84D6A931DB34}">
      <dgm:prSet phldrT="[Text]" custT="1"/>
      <dgm:spPr>
        <a:solidFill>
          <a:srgbClr val="696969"/>
        </a:solidFill>
        <a:ln>
          <a:solidFill>
            <a:srgbClr val="696969"/>
          </a:solidFill>
        </a:ln>
      </dgm:spPr>
      <dgm:t>
        <a:bodyPr/>
        <a:lstStyle/>
        <a:p>
          <a:r>
            <a:rPr lang="en-US" sz="2400" dirty="0"/>
            <a:t>Enhanced Requirements for Reporting</a:t>
          </a:r>
          <a:endParaRPr lang="en-US" sz="2400" dirty="0">
            <a:solidFill>
              <a:schemeClr val="bg1"/>
            </a:solidFill>
            <a:latin typeface="Arial" panose="020B0604020202020204" pitchFamily="34" charset="0"/>
            <a:cs typeface="Arial" panose="020B0604020202020204" pitchFamily="34" charset="0"/>
          </a:endParaRPr>
        </a:p>
      </dgm:t>
    </dgm:pt>
    <dgm:pt modelId="{86A2A693-95DB-4DDC-B765-A748381E00C1}" type="parTrans" cxnId="{CCDA4573-FD6B-4BD7-996F-A1BB6CB7A444}">
      <dgm:prSet/>
      <dgm:spPr/>
      <dgm:t>
        <a:bodyPr/>
        <a:lstStyle/>
        <a:p>
          <a:endParaRPr lang="en-US"/>
        </a:p>
      </dgm:t>
    </dgm:pt>
    <dgm:pt modelId="{5CB43DDA-558E-44ED-9079-5DD0AD810F1F}" type="sibTrans" cxnId="{CCDA4573-FD6B-4BD7-996F-A1BB6CB7A444}">
      <dgm:prSet/>
      <dgm:spPr/>
      <dgm:t>
        <a:bodyPr/>
        <a:lstStyle/>
        <a:p>
          <a:endParaRPr lang="en-US"/>
        </a:p>
      </dgm:t>
    </dgm:pt>
    <dgm:pt modelId="{5BE537E9-563F-49EF-BF9B-19D10C6644EB}" type="pres">
      <dgm:prSet presAssocID="{6C0AEFA6-8F65-4178-BB55-093C1DD5D155}" presName="linear" presStyleCnt="0">
        <dgm:presLayoutVars>
          <dgm:dir/>
          <dgm:animLvl val="lvl"/>
          <dgm:resizeHandles val="exact"/>
        </dgm:presLayoutVars>
      </dgm:prSet>
      <dgm:spPr/>
    </dgm:pt>
    <dgm:pt modelId="{A21522C5-246C-41D0-8572-12C2823F7A55}" type="pres">
      <dgm:prSet presAssocID="{38AFCBE5-F959-40B8-8682-DB4E1F5CE2CB}" presName="parentLin" presStyleCnt="0"/>
      <dgm:spPr/>
    </dgm:pt>
    <dgm:pt modelId="{5ACE5D7A-7FA6-4F4F-8932-C1F420CB3398}" type="pres">
      <dgm:prSet presAssocID="{38AFCBE5-F959-40B8-8682-DB4E1F5CE2CB}" presName="parentLeftMargin" presStyleLbl="node1" presStyleIdx="0" presStyleCnt="6"/>
      <dgm:spPr/>
    </dgm:pt>
    <dgm:pt modelId="{5B8FECF3-8A05-4CAA-AC6E-81303B921348}" type="pres">
      <dgm:prSet presAssocID="{38AFCBE5-F959-40B8-8682-DB4E1F5CE2CB}" presName="parentText" presStyleLbl="node1" presStyleIdx="0" presStyleCnt="6" custScaleX="106122">
        <dgm:presLayoutVars>
          <dgm:chMax val="0"/>
          <dgm:bulletEnabled val="1"/>
        </dgm:presLayoutVars>
      </dgm:prSet>
      <dgm:spPr/>
    </dgm:pt>
    <dgm:pt modelId="{96185FF8-B0F4-482C-A9BE-67822644A7F5}" type="pres">
      <dgm:prSet presAssocID="{38AFCBE5-F959-40B8-8682-DB4E1F5CE2CB}" presName="negativeSpace" presStyleCnt="0"/>
      <dgm:spPr/>
    </dgm:pt>
    <dgm:pt modelId="{319048ED-CA51-4C50-A7F9-1F217021CADC}" type="pres">
      <dgm:prSet presAssocID="{38AFCBE5-F959-40B8-8682-DB4E1F5CE2CB}" presName="childText" presStyleLbl="conFgAcc1" presStyleIdx="0" presStyleCnt="6">
        <dgm:presLayoutVars>
          <dgm:bulletEnabled val="1"/>
        </dgm:presLayoutVars>
      </dgm:prSet>
      <dgm:spPr/>
    </dgm:pt>
    <dgm:pt modelId="{C1511F62-619B-48A6-BD5C-CCABD505D872}" type="pres">
      <dgm:prSet presAssocID="{6DF37E5C-17BD-4A45-A670-9F6EEAD3B0D8}" presName="spaceBetweenRectangles" presStyleCnt="0"/>
      <dgm:spPr/>
    </dgm:pt>
    <dgm:pt modelId="{0C8FF5A7-1F19-41CC-81D9-C03407566FD7}" type="pres">
      <dgm:prSet presAssocID="{3D328B72-476F-4945-B4EE-58DB45B0A911}" presName="parentLin" presStyleCnt="0"/>
      <dgm:spPr/>
    </dgm:pt>
    <dgm:pt modelId="{1EF64C74-AB3A-4842-AF7D-7DE1789E7DDC}" type="pres">
      <dgm:prSet presAssocID="{3D328B72-476F-4945-B4EE-58DB45B0A911}" presName="parentLeftMargin" presStyleLbl="node1" presStyleIdx="0" presStyleCnt="6"/>
      <dgm:spPr/>
    </dgm:pt>
    <dgm:pt modelId="{2167B987-6D41-4FA1-ACEB-C859FDA29641}" type="pres">
      <dgm:prSet presAssocID="{3D328B72-476F-4945-B4EE-58DB45B0A911}" presName="parentText" presStyleLbl="node1" presStyleIdx="1" presStyleCnt="6" custScaleX="106122">
        <dgm:presLayoutVars>
          <dgm:chMax val="0"/>
          <dgm:bulletEnabled val="1"/>
        </dgm:presLayoutVars>
      </dgm:prSet>
      <dgm:spPr/>
    </dgm:pt>
    <dgm:pt modelId="{3071D412-CA03-485A-AAE3-3D62EDF44A59}" type="pres">
      <dgm:prSet presAssocID="{3D328B72-476F-4945-B4EE-58DB45B0A911}" presName="negativeSpace" presStyleCnt="0"/>
      <dgm:spPr/>
    </dgm:pt>
    <dgm:pt modelId="{08D2B4CD-B70C-4A30-9127-3A798C2A60A6}" type="pres">
      <dgm:prSet presAssocID="{3D328B72-476F-4945-B4EE-58DB45B0A911}" presName="childText" presStyleLbl="conFgAcc1" presStyleIdx="1" presStyleCnt="6">
        <dgm:presLayoutVars>
          <dgm:bulletEnabled val="1"/>
        </dgm:presLayoutVars>
      </dgm:prSet>
      <dgm:spPr/>
    </dgm:pt>
    <dgm:pt modelId="{9D3B86B8-ACFA-4F9D-8103-12836C528578}" type="pres">
      <dgm:prSet presAssocID="{DD53F0C1-4C1D-447B-84B8-2290C7D2B843}" presName="spaceBetweenRectangles" presStyleCnt="0"/>
      <dgm:spPr/>
    </dgm:pt>
    <dgm:pt modelId="{B4524B42-0B08-4D7F-BDED-A3FC3EC46B1B}" type="pres">
      <dgm:prSet presAssocID="{2296AD71-F3E1-4AE7-9843-6CF2DCA0B097}" presName="parentLin" presStyleCnt="0"/>
      <dgm:spPr/>
    </dgm:pt>
    <dgm:pt modelId="{4E97DDD1-3764-4BDE-9327-18152A41548C}" type="pres">
      <dgm:prSet presAssocID="{2296AD71-F3E1-4AE7-9843-6CF2DCA0B097}" presName="parentLeftMargin" presStyleLbl="node1" presStyleIdx="1" presStyleCnt="6"/>
      <dgm:spPr/>
    </dgm:pt>
    <dgm:pt modelId="{EE196E1E-14CB-4C1E-A843-AE06755A6F8F}" type="pres">
      <dgm:prSet presAssocID="{2296AD71-F3E1-4AE7-9843-6CF2DCA0B097}" presName="parentText" presStyleLbl="node1" presStyleIdx="2" presStyleCnt="6" custScaleX="106122">
        <dgm:presLayoutVars>
          <dgm:chMax val="0"/>
          <dgm:bulletEnabled val="1"/>
        </dgm:presLayoutVars>
      </dgm:prSet>
      <dgm:spPr/>
    </dgm:pt>
    <dgm:pt modelId="{92396786-BA1D-4A58-8916-F1CD76384929}" type="pres">
      <dgm:prSet presAssocID="{2296AD71-F3E1-4AE7-9843-6CF2DCA0B097}" presName="negativeSpace" presStyleCnt="0"/>
      <dgm:spPr/>
    </dgm:pt>
    <dgm:pt modelId="{6A749C74-3F94-4C5C-A524-8E8CC4858AFB}" type="pres">
      <dgm:prSet presAssocID="{2296AD71-F3E1-4AE7-9843-6CF2DCA0B097}" presName="childText" presStyleLbl="conFgAcc1" presStyleIdx="2" presStyleCnt="6">
        <dgm:presLayoutVars>
          <dgm:bulletEnabled val="1"/>
        </dgm:presLayoutVars>
      </dgm:prSet>
      <dgm:spPr/>
    </dgm:pt>
    <dgm:pt modelId="{2EE9B144-2EC1-4713-A303-CC54E3DF9AD7}" type="pres">
      <dgm:prSet presAssocID="{85069D53-BDA3-4FE3-997E-B4F8C1D24D9C}" presName="spaceBetweenRectangles" presStyleCnt="0"/>
      <dgm:spPr/>
    </dgm:pt>
    <dgm:pt modelId="{AE18F62F-6ABB-4006-9BF9-20ABE3116D8A}" type="pres">
      <dgm:prSet presAssocID="{9E39C271-4C2D-410B-B6B3-A9C9CFCDDFE9}" presName="parentLin" presStyleCnt="0"/>
      <dgm:spPr/>
    </dgm:pt>
    <dgm:pt modelId="{F9EA418E-83C6-4197-8C31-D40318D644FC}" type="pres">
      <dgm:prSet presAssocID="{9E39C271-4C2D-410B-B6B3-A9C9CFCDDFE9}" presName="parentLeftMargin" presStyleLbl="node1" presStyleIdx="2" presStyleCnt="6"/>
      <dgm:spPr/>
    </dgm:pt>
    <dgm:pt modelId="{32999753-67D7-4C76-B710-A0D505736F1C}" type="pres">
      <dgm:prSet presAssocID="{9E39C271-4C2D-410B-B6B3-A9C9CFCDDFE9}" presName="parentText" presStyleLbl="node1" presStyleIdx="3" presStyleCnt="6" custScaleX="106122">
        <dgm:presLayoutVars>
          <dgm:chMax val="0"/>
          <dgm:bulletEnabled val="1"/>
        </dgm:presLayoutVars>
      </dgm:prSet>
      <dgm:spPr/>
    </dgm:pt>
    <dgm:pt modelId="{0AC2C784-BB2D-48A1-B832-F9EB64261A33}" type="pres">
      <dgm:prSet presAssocID="{9E39C271-4C2D-410B-B6B3-A9C9CFCDDFE9}" presName="negativeSpace" presStyleCnt="0"/>
      <dgm:spPr/>
    </dgm:pt>
    <dgm:pt modelId="{69816919-6319-43AE-9690-6D49CB6B113C}" type="pres">
      <dgm:prSet presAssocID="{9E39C271-4C2D-410B-B6B3-A9C9CFCDDFE9}" presName="childText" presStyleLbl="conFgAcc1" presStyleIdx="3" presStyleCnt="6">
        <dgm:presLayoutVars>
          <dgm:bulletEnabled val="1"/>
        </dgm:presLayoutVars>
      </dgm:prSet>
      <dgm:spPr/>
    </dgm:pt>
    <dgm:pt modelId="{B0D67F91-4E15-4965-8072-B7B72D534779}" type="pres">
      <dgm:prSet presAssocID="{5F882DCF-1DD7-476A-8BC2-50818C89E3DA}" presName="spaceBetweenRectangles" presStyleCnt="0"/>
      <dgm:spPr/>
    </dgm:pt>
    <dgm:pt modelId="{A88F551A-3AF3-40CA-BC7A-5BDE3856F2A1}" type="pres">
      <dgm:prSet presAssocID="{17D995ED-B779-417D-8170-17E0782B4A26}" presName="parentLin" presStyleCnt="0"/>
      <dgm:spPr/>
    </dgm:pt>
    <dgm:pt modelId="{5F848280-CF66-475B-AD91-381581AFA167}" type="pres">
      <dgm:prSet presAssocID="{17D995ED-B779-417D-8170-17E0782B4A26}" presName="parentLeftMargin" presStyleLbl="node1" presStyleIdx="3" presStyleCnt="6"/>
      <dgm:spPr/>
    </dgm:pt>
    <dgm:pt modelId="{D1742CC7-FEE2-4D84-BAA0-8C3E18CD1EE6}" type="pres">
      <dgm:prSet presAssocID="{17D995ED-B779-417D-8170-17E0782B4A26}" presName="parentText" presStyleLbl="node1" presStyleIdx="4" presStyleCnt="6" custScaleX="106122" custLinFactNeighborX="-4762">
        <dgm:presLayoutVars>
          <dgm:chMax val="0"/>
          <dgm:bulletEnabled val="1"/>
        </dgm:presLayoutVars>
      </dgm:prSet>
      <dgm:spPr/>
    </dgm:pt>
    <dgm:pt modelId="{C13C1474-64AB-4103-A658-2836F250CE40}" type="pres">
      <dgm:prSet presAssocID="{17D995ED-B779-417D-8170-17E0782B4A26}" presName="negativeSpace" presStyleCnt="0"/>
      <dgm:spPr/>
    </dgm:pt>
    <dgm:pt modelId="{89D7AB20-E7BF-4BFD-BCD1-5EB61907CCF4}" type="pres">
      <dgm:prSet presAssocID="{17D995ED-B779-417D-8170-17E0782B4A26}" presName="childText" presStyleLbl="conFgAcc1" presStyleIdx="4" presStyleCnt="6">
        <dgm:presLayoutVars>
          <dgm:bulletEnabled val="1"/>
        </dgm:presLayoutVars>
      </dgm:prSet>
      <dgm:spPr/>
    </dgm:pt>
    <dgm:pt modelId="{1E3ABFAE-FFF2-41E2-9E0F-C7A52C835A06}" type="pres">
      <dgm:prSet presAssocID="{546E325E-E0A5-4BC5-B0D8-9521C07BBF32}" presName="spaceBetweenRectangles" presStyleCnt="0"/>
      <dgm:spPr/>
    </dgm:pt>
    <dgm:pt modelId="{AD659906-A61F-4DC8-88BD-6484905009A3}" type="pres">
      <dgm:prSet presAssocID="{D8A8CE32-8575-4A7B-9925-84D6A931DB34}" presName="parentLin" presStyleCnt="0"/>
      <dgm:spPr/>
    </dgm:pt>
    <dgm:pt modelId="{9D2E4411-329D-46AC-83A9-B6073D452697}" type="pres">
      <dgm:prSet presAssocID="{D8A8CE32-8575-4A7B-9925-84D6A931DB34}" presName="parentLeftMargin" presStyleLbl="node1" presStyleIdx="4" presStyleCnt="6"/>
      <dgm:spPr/>
    </dgm:pt>
    <dgm:pt modelId="{2C71BD61-04D4-4B56-8E4E-832CD1BB3F6B}" type="pres">
      <dgm:prSet presAssocID="{D8A8CE32-8575-4A7B-9925-84D6A931DB34}" presName="parentText" presStyleLbl="node1" presStyleIdx="5" presStyleCnt="6" custScaleX="106122" custLinFactNeighborX="-4762" custLinFactNeighborY="11163">
        <dgm:presLayoutVars>
          <dgm:chMax val="0"/>
          <dgm:bulletEnabled val="1"/>
        </dgm:presLayoutVars>
      </dgm:prSet>
      <dgm:spPr/>
    </dgm:pt>
    <dgm:pt modelId="{6C86A251-FFEF-462C-9972-C41AA68EA6ED}" type="pres">
      <dgm:prSet presAssocID="{D8A8CE32-8575-4A7B-9925-84D6A931DB34}" presName="negativeSpace" presStyleCnt="0"/>
      <dgm:spPr/>
    </dgm:pt>
    <dgm:pt modelId="{9071DE18-7522-402D-9A15-F34C614C5BFD}" type="pres">
      <dgm:prSet presAssocID="{D8A8CE32-8575-4A7B-9925-84D6A931DB34}" presName="childText" presStyleLbl="conFgAcc1" presStyleIdx="5" presStyleCnt="6">
        <dgm:presLayoutVars>
          <dgm:bulletEnabled val="1"/>
        </dgm:presLayoutVars>
      </dgm:prSet>
      <dgm:spPr/>
    </dgm:pt>
  </dgm:ptLst>
  <dgm:cxnLst>
    <dgm:cxn modelId="{27722B07-4FCD-429F-A7CF-8A9C4C13B496}" type="presOf" srcId="{9E39C271-4C2D-410B-B6B3-A9C9CFCDDFE9}" destId="{F9EA418E-83C6-4197-8C31-D40318D644FC}" srcOrd="0" destOrd="0" presId="urn:microsoft.com/office/officeart/2005/8/layout/list1"/>
    <dgm:cxn modelId="{7AFDD40D-EFC7-4A34-B6E9-94063E79FAA0}" type="presOf" srcId="{17D995ED-B779-417D-8170-17E0782B4A26}" destId="{5F848280-CF66-475B-AD91-381581AFA167}" srcOrd="0" destOrd="0" presId="urn:microsoft.com/office/officeart/2005/8/layout/list1"/>
    <dgm:cxn modelId="{4538E116-5814-4B89-8A82-1E9ED3693862}" srcId="{6C0AEFA6-8F65-4178-BB55-093C1DD5D155}" destId="{2296AD71-F3E1-4AE7-9843-6CF2DCA0B097}" srcOrd="2" destOrd="0" parTransId="{CDDC864B-512F-46D3-94E6-980791285B35}" sibTransId="{85069D53-BDA3-4FE3-997E-B4F8C1D24D9C}"/>
    <dgm:cxn modelId="{CB553617-C410-405B-869A-91CD70BFD087}" srcId="{6C0AEFA6-8F65-4178-BB55-093C1DD5D155}" destId="{17D995ED-B779-417D-8170-17E0782B4A26}" srcOrd="4" destOrd="0" parTransId="{E63FFB7B-B755-4A8D-9903-4794859F10FB}" sibTransId="{546E325E-E0A5-4BC5-B0D8-9521C07BBF32}"/>
    <dgm:cxn modelId="{D2260319-02AF-47AF-A942-3051802479CD}" srcId="{6C0AEFA6-8F65-4178-BB55-093C1DD5D155}" destId="{38AFCBE5-F959-40B8-8682-DB4E1F5CE2CB}" srcOrd="0" destOrd="0" parTransId="{2E0032F2-2CCE-4588-80D5-FDD896BE4807}" sibTransId="{6DF37E5C-17BD-4A45-A670-9F6EEAD3B0D8}"/>
    <dgm:cxn modelId="{EA58485B-90AA-4E64-981E-3A0B75B7E1A7}" type="presOf" srcId="{3D328B72-476F-4945-B4EE-58DB45B0A911}" destId="{2167B987-6D41-4FA1-ACEB-C859FDA29641}" srcOrd="1" destOrd="0" presId="urn:microsoft.com/office/officeart/2005/8/layout/list1"/>
    <dgm:cxn modelId="{62ADF743-791E-465A-B09A-33194F1C126E}" type="presOf" srcId="{6C0AEFA6-8F65-4178-BB55-093C1DD5D155}" destId="{5BE537E9-563F-49EF-BF9B-19D10C6644EB}" srcOrd="0" destOrd="0" presId="urn:microsoft.com/office/officeart/2005/8/layout/list1"/>
    <dgm:cxn modelId="{D038DB6A-C28B-436D-A231-32521567A4F3}" type="presOf" srcId="{17D995ED-B779-417D-8170-17E0782B4A26}" destId="{D1742CC7-FEE2-4D84-BAA0-8C3E18CD1EE6}" srcOrd="1" destOrd="0" presId="urn:microsoft.com/office/officeart/2005/8/layout/list1"/>
    <dgm:cxn modelId="{CCDA4573-FD6B-4BD7-996F-A1BB6CB7A444}" srcId="{6C0AEFA6-8F65-4178-BB55-093C1DD5D155}" destId="{D8A8CE32-8575-4A7B-9925-84D6A931DB34}" srcOrd="5" destOrd="0" parTransId="{86A2A693-95DB-4DDC-B765-A748381E00C1}" sibTransId="{5CB43DDA-558E-44ED-9079-5DD0AD810F1F}"/>
    <dgm:cxn modelId="{867D5E86-3EEE-4C9E-B877-DC9F9592D1B1}" type="presOf" srcId="{2296AD71-F3E1-4AE7-9843-6CF2DCA0B097}" destId="{4E97DDD1-3764-4BDE-9327-18152A41548C}" srcOrd="0" destOrd="0" presId="urn:microsoft.com/office/officeart/2005/8/layout/list1"/>
    <dgm:cxn modelId="{BEA9C986-636F-4778-B5D5-3AF492D88C1F}" type="presOf" srcId="{38AFCBE5-F959-40B8-8682-DB4E1F5CE2CB}" destId="{5ACE5D7A-7FA6-4F4F-8932-C1F420CB3398}" srcOrd="0" destOrd="0" presId="urn:microsoft.com/office/officeart/2005/8/layout/list1"/>
    <dgm:cxn modelId="{E2433599-9642-44B7-860C-0D7891771D5C}" type="presOf" srcId="{3D328B72-476F-4945-B4EE-58DB45B0A911}" destId="{1EF64C74-AB3A-4842-AF7D-7DE1789E7DDC}" srcOrd="0" destOrd="0" presId="urn:microsoft.com/office/officeart/2005/8/layout/list1"/>
    <dgm:cxn modelId="{4EACA2B1-527A-4EA0-81E1-86AD6DC0BC58}" srcId="{6C0AEFA6-8F65-4178-BB55-093C1DD5D155}" destId="{3D328B72-476F-4945-B4EE-58DB45B0A911}" srcOrd="1" destOrd="0" parTransId="{3E5CE5A9-159C-4F3A-8443-C13BD184E14E}" sibTransId="{DD53F0C1-4C1D-447B-84B8-2290C7D2B843}"/>
    <dgm:cxn modelId="{666C62C3-2C9B-43FE-9737-37D32BFA01F2}" type="presOf" srcId="{38AFCBE5-F959-40B8-8682-DB4E1F5CE2CB}" destId="{5B8FECF3-8A05-4CAA-AC6E-81303B921348}" srcOrd="1" destOrd="0" presId="urn:microsoft.com/office/officeart/2005/8/layout/list1"/>
    <dgm:cxn modelId="{10626ACD-DA01-4FC6-9654-04E04FE47C69}" type="presOf" srcId="{D8A8CE32-8575-4A7B-9925-84D6A931DB34}" destId="{2C71BD61-04D4-4B56-8E4E-832CD1BB3F6B}" srcOrd="1" destOrd="0" presId="urn:microsoft.com/office/officeart/2005/8/layout/list1"/>
    <dgm:cxn modelId="{C9E240D1-23EF-461F-9C3A-29F22B06BEE1}" type="presOf" srcId="{9E39C271-4C2D-410B-B6B3-A9C9CFCDDFE9}" destId="{32999753-67D7-4C76-B710-A0D505736F1C}" srcOrd="1" destOrd="0" presId="urn:microsoft.com/office/officeart/2005/8/layout/list1"/>
    <dgm:cxn modelId="{B88A20E1-BF75-4B0F-B632-CDFBA5C867B2}" type="presOf" srcId="{2296AD71-F3E1-4AE7-9843-6CF2DCA0B097}" destId="{EE196E1E-14CB-4C1E-A843-AE06755A6F8F}" srcOrd="1" destOrd="0" presId="urn:microsoft.com/office/officeart/2005/8/layout/list1"/>
    <dgm:cxn modelId="{7A21BBE6-BB94-4D4C-898A-3094E7E4A2D0}" srcId="{6C0AEFA6-8F65-4178-BB55-093C1DD5D155}" destId="{9E39C271-4C2D-410B-B6B3-A9C9CFCDDFE9}" srcOrd="3" destOrd="0" parTransId="{2BB27615-086E-4023-ADE4-C2933E16CE7A}" sibTransId="{5F882DCF-1DD7-476A-8BC2-50818C89E3DA}"/>
    <dgm:cxn modelId="{3377EAEE-CAD1-4C32-B4D7-EFDCFED42CF8}" type="presOf" srcId="{D8A8CE32-8575-4A7B-9925-84D6A931DB34}" destId="{9D2E4411-329D-46AC-83A9-B6073D452697}" srcOrd="0" destOrd="0" presId="urn:microsoft.com/office/officeart/2005/8/layout/list1"/>
    <dgm:cxn modelId="{8E68A6E3-B0E6-4317-B29E-B0C8F21291B8}" type="presParOf" srcId="{5BE537E9-563F-49EF-BF9B-19D10C6644EB}" destId="{A21522C5-246C-41D0-8572-12C2823F7A55}" srcOrd="0" destOrd="0" presId="urn:microsoft.com/office/officeart/2005/8/layout/list1"/>
    <dgm:cxn modelId="{722F24A9-AE3D-4508-97E7-BB6D156A93D0}" type="presParOf" srcId="{A21522C5-246C-41D0-8572-12C2823F7A55}" destId="{5ACE5D7A-7FA6-4F4F-8932-C1F420CB3398}" srcOrd="0" destOrd="0" presId="urn:microsoft.com/office/officeart/2005/8/layout/list1"/>
    <dgm:cxn modelId="{CEA757DF-2588-46A5-AB29-B7393A597B4E}" type="presParOf" srcId="{A21522C5-246C-41D0-8572-12C2823F7A55}" destId="{5B8FECF3-8A05-4CAA-AC6E-81303B921348}" srcOrd="1" destOrd="0" presId="urn:microsoft.com/office/officeart/2005/8/layout/list1"/>
    <dgm:cxn modelId="{5DC0734F-4068-4688-BC44-9125FEDAA2BC}" type="presParOf" srcId="{5BE537E9-563F-49EF-BF9B-19D10C6644EB}" destId="{96185FF8-B0F4-482C-A9BE-67822644A7F5}" srcOrd="1" destOrd="0" presId="urn:microsoft.com/office/officeart/2005/8/layout/list1"/>
    <dgm:cxn modelId="{A8B07D12-A312-4F15-BE3E-CCF8F659B5C1}" type="presParOf" srcId="{5BE537E9-563F-49EF-BF9B-19D10C6644EB}" destId="{319048ED-CA51-4C50-A7F9-1F217021CADC}" srcOrd="2" destOrd="0" presId="urn:microsoft.com/office/officeart/2005/8/layout/list1"/>
    <dgm:cxn modelId="{1EAEA443-3408-4CDF-881F-B5FB3BF26775}" type="presParOf" srcId="{5BE537E9-563F-49EF-BF9B-19D10C6644EB}" destId="{C1511F62-619B-48A6-BD5C-CCABD505D872}" srcOrd="3" destOrd="0" presId="urn:microsoft.com/office/officeart/2005/8/layout/list1"/>
    <dgm:cxn modelId="{63D5C791-984F-4120-A8D9-412B899FE61A}" type="presParOf" srcId="{5BE537E9-563F-49EF-BF9B-19D10C6644EB}" destId="{0C8FF5A7-1F19-41CC-81D9-C03407566FD7}" srcOrd="4" destOrd="0" presId="urn:microsoft.com/office/officeart/2005/8/layout/list1"/>
    <dgm:cxn modelId="{D57E2645-85FC-4B9D-9009-7D9A10E7EEC2}" type="presParOf" srcId="{0C8FF5A7-1F19-41CC-81D9-C03407566FD7}" destId="{1EF64C74-AB3A-4842-AF7D-7DE1789E7DDC}" srcOrd="0" destOrd="0" presId="urn:microsoft.com/office/officeart/2005/8/layout/list1"/>
    <dgm:cxn modelId="{7D05FC53-4542-4012-89D1-4988D59EEBCA}" type="presParOf" srcId="{0C8FF5A7-1F19-41CC-81D9-C03407566FD7}" destId="{2167B987-6D41-4FA1-ACEB-C859FDA29641}" srcOrd="1" destOrd="0" presId="urn:microsoft.com/office/officeart/2005/8/layout/list1"/>
    <dgm:cxn modelId="{BD4D4148-9CBA-491B-8AEA-67C5E6CE1434}" type="presParOf" srcId="{5BE537E9-563F-49EF-BF9B-19D10C6644EB}" destId="{3071D412-CA03-485A-AAE3-3D62EDF44A59}" srcOrd="5" destOrd="0" presId="urn:microsoft.com/office/officeart/2005/8/layout/list1"/>
    <dgm:cxn modelId="{0DF336E2-52C7-436D-BDF6-C3F5267AF2CE}" type="presParOf" srcId="{5BE537E9-563F-49EF-BF9B-19D10C6644EB}" destId="{08D2B4CD-B70C-4A30-9127-3A798C2A60A6}" srcOrd="6" destOrd="0" presId="urn:microsoft.com/office/officeart/2005/8/layout/list1"/>
    <dgm:cxn modelId="{2A8C56B4-6B24-478C-BE77-D37A526AF8EE}" type="presParOf" srcId="{5BE537E9-563F-49EF-BF9B-19D10C6644EB}" destId="{9D3B86B8-ACFA-4F9D-8103-12836C528578}" srcOrd="7" destOrd="0" presId="urn:microsoft.com/office/officeart/2005/8/layout/list1"/>
    <dgm:cxn modelId="{A0ED06C5-0241-4A50-83FA-3C0398B35312}" type="presParOf" srcId="{5BE537E9-563F-49EF-BF9B-19D10C6644EB}" destId="{B4524B42-0B08-4D7F-BDED-A3FC3EC46B1B}" srcOrd="8" destOrd="0" presId="urn:microsoft.com/office/officeart/2005/8/layout/list1"/>
    <dgm:cxn modelId="{F95046F0-1C6F-470E-97FA-CF0341A9339B}" type="presParOf" srcId="{B4524B42-0B08-4D7F-BDED-A3FC3EC46B1B}" destId="{4E97DDD1-3764-4BDE-9327-18152A41548C}" srcOrd="0" destOrd="0" presId="urn:microsoft.com/office/officeart/2005/8/layout/list1"/>
    <dgm:cxn modelId="{49EC5B9A-EE8A-4663-B934-03D69C0E207B}" type="presParOf" srcId="{B4524B42-0B08-4D7F-BDED-A3FC3EC46B1B}" destId="{EE196E1E-14CB-4C1E-A843-AE06755A6F8F}" srcOrd="1" destOrd="0" presId="urn:microsoft.com/office/officeart/2005/8/layout/list1"/>
    <dgm:cxn modelId="{D3D2AF22-B24A-40D4-8712-79BBBA0DB868}" type="presParOf" srcId="{5BE537E9-563F-49EF-BF9B-19D10C6644EB}" destId="{92396786-BA1D-4A58-8916-F1CD76384929}" srcOrd="9" destOrd="0" presId="urn:microsoft.com/office/officeart/2005/8/layout/list1"/>
    <dgm:cxn modelId="{9DB72640-BF48-40C1-9549-E1AEF4D8D19E}" type="presParOf" srcId="{5BE537E9-563F-49EF-BF9B-19D10C6644EB}" destId="{6A749C74-3F94-4C5C-A524-8E8CC4858AFB}" srcOrd="10" destOrd="0" presId="urn:microsoft.com/office/officeart/2005/8/layout/list1"/>
    <dgm:cxn modelId="{9BB4B772-DE5E-4DFD-9CAB-4DEAA7DAA27E}" type="presParOf" srcId="{5BE537E9-563F-49EF-BF9B-19D10C6644EB}" destId="{2EE9B144-2EC1-4713-A303-CC54E3DF9AD7}" srcOrd="11" destOrd="0" presId="urn:microsoft.com/office/officeart/2005/8/layout/list1"/>
    <dgm:cxn modelId="{0520B8D0-E017-4CF2-B4EF-331911151029}" type="presParOf" srcId="{5BE537E9-563F-49EF-BF9B-19D10C6644EB}" destId="{AE18F62F-6ABB-4006-9BF9-20ABE3116D8A}" srcOrd="12" destOrd="0" presId="urn:microsoft.com/office/officeart/2005/8/layout/list1"/>
    <dgm:cxn modelId="{8556216E-527D-4FFF-A5CD-AC3D16F9BC4B}" type="presParOf" srcId="{AE18F62F-6ABB-4006-9BF9-20ABE3116D8A}" destId="{F9EA418E-83C6-4197-8C31-D40318D644FC}" srcOrd="0" destOrd="0" presId="urn:microsoft.com/office/officeart/2005/8/layout/list1"/>
    <dgm:cxn modelId="{770A803A-4457-436E-A39D-69D4083002BC}" type="presParOf" srcId="{AE18F62F-6ABB-4006-9BF9-20ABE3116D8A}" destId="{32999753-67D7-4C76-B710-A0D505736F1C}" srcOrd="1" destOrd="0" presId="urn:microsoft.com/office/officeart/2005/8/layout/list1"/>
    <dgm:cxn modelId="{DCA6F13F-CE78-4DF4-9B2F-36328938099D}" type="presParOf" srcId="{5BE537E9-563F-49EF-BF9B-19D10C6644EB}" destId="{0AC2C784-BB2D-48A1-B832-F9EB64261A33}" srcOrd="13" destOrd="0" presId="urn:microsoft.com/office/officeart/2005/8/layout/list1"/>
    <dgm:cxn modelId="{35A62996-2A06-4045-B647-26FE1581A02D}" type="presParOf" srcId="{5BE537E9-563F-49EF-BF9B-19D10C6644EB}" destId="{69816919-6319-43AE-9690-6D49CB6B113C}" srcOrd="14" destOrd="0" presId="urn:microsoft.com/office/officeart/2005/8/layout/list1"/>
    <dgm:cxn modelId="{169F885D-335A-4AA4-BF3D-DAC8AEDB415B}" type="presParOf" srcId="{5BE537E9-563F-49EF-BF9B-19D10C6644EB}" destId="{B0D67F91-4E15-4965-8072-B7B72D534779}" srcOrd="15" destOrd="0" presId="urn:microsoft.com/office/officeart/2005/8/layout/list1"/>
    <dgm:cxn modelId="{2BCA0F8A-10E4-4D03-80FC-2107A792B11E}" type="presParOf" srcId="{5BE537E9-563F-49EF-BF9B-19D10C6644EB}" destId="{A88F551A-3AF3-40CA-BC7A-5BDE3856F2A1}" srcOrd="16" destOrd="0" presId="urn:microsoft.com/office/officeart/2005/8/layout/list1"/>
    <dgm:cxn modelId="{7DD64DA5-B55C-459E-82A7-3385B85FBB04}" type="presParOf" srcId="{A88F551A-3AF3-40CA-BC7A-5BDE3856F2A1}" destId="{5F848280-CF66-475B-AD91-381581AFA167}" srcOrd="0" destOrd="0" presId="urn:microsoft.com/office/officeart/2005/8/layout/list1"/>
    <dgm:cxn modelId="{302BE057-4F6A-45FC-900F-A6A01CB35F7C}" type="presParOf" srcId="{A88F551A-3AF3-40CA-BC7A-5BDE3856F2A1}" destId="{D1742CC7-FEE2-4D84-BAA0-8C3E18CD1EE6}" srcOrd="1" destOrd="0" presId="urn:microsoft.com/office/officeart/2005/8/layout/list1"/>
    <dgm:cxn modelId="{9C8BA2AD-39BD-4F0D-BA11-BC33CADC80F8}" type="presParOf" srcId="{5BE537E9-563F-49EF-BF9B-19D10C6644EB}" destId="{C13C1474-64AB-4103-A658-2836F250CE40}" srcOrd="17" destOrd="0" presId="urn:microsoft.com/office/officeart/2005/8/layout/list1"/>
    <dgm:cxn modelId="{42B8E1BF-ABF4-4BDE-91D2-332DFC73879F}" type="presParOf" srcId="{5BE537E9-563F-49EF-BF9B-19D10C6644EB}" destId="{89D7AB20-E7BF-4BFD-BCD1-5EB61907CCF4}" srcOrd="18" destOrd="0" presId="urn:microsoft.com/office/officeart/2005/8/layout/list1"/>
    <dgm:cxn modelId="{1CAA7429-F057-4E2F-A1CE-301131AE17EE}" type="presParOf" srcId="{5BE537E9-563F-49EF-BF9B-19D10C6644EB}" destId="{1E3ABFAE-FFF2-41E2-9E0F-C7A52C835A06}" srcOrd="19" destOrd="0" presId="urn:microsoft.com/office/officeart/2005/8/layout/list1"/>
    <dgm:cxn modelId="{1B1869DE-0DD7-4342-BD46-A7A36419E62F}" type="presParOf" srcId="{5BE537E9-563F-49EF-BF9B-19D10C6644EB}" destId="{AD659906-A61F-4DC8-88BD-6484905009A3}" srcOrd="20" destOrd="0" presId="urn:microsoft.com/office/officeart/2005/8/layout/list1"/>
    <dgm:cxn modelId="{5B0692B1-25D8-4AF9-BBF0-AFF88A036A6F}" type="presParOf" srcId="{AD659906-A61F-4DC8-88BD-6484905009A3}" destId="{9D2E4411-329D-46AC-83A9-B6073D452697}" srcOrd="0" destOrd="0" presId="urn:microsoft.com/office/officeart/2005/8/layout/list1"/>
    <dgm:cxn modelId="{7E8E082D-B163-44F8-BB4B-2D342657855C}" type="presParOf" srcId="{AD659906-A61F-4DC8-88BD-6484905009A3}" destId="{2C71BD61-04D4-4B56-8E4E-832CD1BB3F6B}" srcOrd="1" destOrd="0" presId="urn:microsoft.com/office/officeart/2005/8/layout/list1"/>
    <dgm:cxn modelId="{07F15DE6-7254-4C21-8875-07A7E0644082}" type="presParOf" srcId="{5BE537E9-563F-49EF-BF9B-19D10C6644EB}" destId="{6C86A251-FFEF-462C-9972-C41AA68EA6ED}" srcOrd="21" destOrd="0" presId="urn:microsoft.com/office/officeart/2005/8/layout/list1"/>
    <dgm:cxn modelId="{4616E856-32EC-492D-983F-869D751B2164}" type="presParOf" srcId="{5BE537E9-563F-49EF-BF9B-19D10C6644EB}" destId="{9071DE18-7522-402D-9A15-F34C614C5BFD}" srcOrd="2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AEFA6-8F65-4178-BB55-093C1DD5D15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8AFCBE5-F959-40B8-8682-DB4E1F5CE2CB}">
      <dgm:prSet phldrT="[Text]" custT="1"/>
      <dgm:spPr>
        <a:solidFill>
          <a:srgbClr val="696969"/>
        </a:solidFill>
        <a:ln>
          <a:solidFill>
            <a:schemeClr val="tx1"/>
          </a:solidFill>
        </a:ln>
      </dgm:spPr>
      <dgm:t>
        <a:bodyPr/>
        <a:lstStyle/>
        <a:p>
          <a:pPr rtl="0">
            <a:spcAft>
              <a:spcPct val="35000"/>
            </a:spcAft>
          </a:pPr>
          <a:r>
            <a:rPr lang="en-US" sz="2600" dirty="0">
              <a:solidFill>
                <a:schemeClr val="bg1"/>
              </a:solidFill>
              <a:latin typeface="Arial" panose="020B0604020202020204" pitchFamily="34" charset="0"/>
              <a:cs typeface="Arial" panose="020B0604020202020204" pitchFamily="34" charset="0"/>
            </a:rPr>
            <a:t>Fee-Only and Fee-Based</a:t>
          </a:r>
        </a:p>
      </dgm:t>
    </dgm:pt>
    <dgm:pt modelId="{2E0032F2-2CCE-4588-80D5-FDD896BE4807}" type="parTrans" cxnId="{D2260319-02AF-47AF-A942-3051802479CD}">
      <dgm:prSet/>
      <dgm:spPr/>
      <dgm:t>
        <a:bodyPr/>
        <a:lstStyle/>
        <a:p>
          <a:endParaRPr lang="en-US"/>
        </a:p>
      </dgm:t>
    </dgm:pt>
    <dgm:pt modelId="{6DF37E5C-17BD-4A45-A670-9F6EEAD3B0D8}" type="sibTrans" cxnId="{D2260319-02AF-47AF-A942-3051802479CD}">
      <dgm:prSet/>
      <dgm:spPr/>
      <dgm:t>
        <a:bodyPr/>
        <a:lstStyle/>
        <a:p>
          <a:endParaRPr lang="en-US"/>
        </a:p>
      </dgm:t>
    </dgm:pt>
    <dgm:pt modelId="{2296AD71-F3E1-4AE7-9843-6CF2DCA0B097}">
      <dgm:prSet custT="1"/>
      <dgm:spPr>
        <a:solidFill>
          <a:srgbClr val="696969"/>
        </a:solidFill>
        <a:ln>
          <a:solidFill>
            <a:schemeClr val="tx1"/>
          </a:solidFill>
        </a:ln>
      </dgm:spPr>
      <dgm:t>
        <a:bodyPr/>
        <a:lstStyle/>
        <a:p>
          <a:pPr rtl="0"/>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Sales-Related Compensation</a:t>
          </a:r>
        </a:p>
      </dgm:t>
    </dgm:pt>
    <dgm:pt modelId="{CDDC864B-512F-46D3-94E6-980791285B35}" type="parTrans" cxnId="{4538E116-5814-4B89-8A82-1E9ED3693862}">
      <dgm:prSet/>
      <dgm:spPr/>
      <dgm:t>
        <a:bodyPr/>
        <a:lstStyle/>
        <a:p>
          <a:endParaRPr lang="en-US"/>
        </a:p>
      </dgm:t>
    </dgm:pt>
    <dgm:pt modelId="{85069D53-BDA3-4FE3-997E-B4F8C1D24D9C}" type="sibTrans" cxnId="{4538E116-5814-4B89-8A82-1E9ED3693862}">
      <dgm:prSet/>
      <dgm:spPr/>
      <dgm:t>
        <a:bodyPr/>
        <a:lstStyle/>
        <a:p>
          <a:endParaRPr lang="en-US"/>
        </a:p>
      </dgm:t>
    </dgm:pt>
    <dgm:pt modelId="{9E39C271-4C2D-410B-B6B3-A9C9CFCDDFE9}">
      <dgm:prSet phldrT="[Text]" custT="1"/>
      <dgm:spPr>
        <a:solidFill>
          <a:srgbClr val="696969"/>
        </a:solidFill>
        <a:ln>
          <a:solidFill>
            <a:schemeClr val="tx1"/>
          </a:solidFill>
        </a:ln>
      </dgm:spPr>
      <dgm:t>
        <a:bodyPr/>
        <a:lstStyle/>
        <a:p>
          <a:pPr rtl="0"/>
          <a:r>
            <a:rPr lang="en-US" sz="2600" dirty="0">
              <a:solidFill>
                <a:schemeClr val="bg1"/>
              </a:solidFill>
              <a:latin typeface="Arial" panose="020B0604020202020204" pitchFamily="34" charset="0"/>
              <a:cs typeface="Arial" panose="020B0604020202020204" pitchFamily="34" charset="0"/>
            </a:rPr>
            <a:t>Related Party Compensation</a:t>
          </a:r>
        </a:p>
      </dgm:t>
    </dgm:pt>
    <dgm:pt modelId="{2BB27615-086E-4023-ADE4-C2933E16CE7A}" type="parTrans" cxnId="{7A21BBE6-BB94-4D4C-898A-3094E7E4A2D0}">
      <dgm:prSet/>
      <dgm:spPr/>
      <dgm:t>
        <a:bodyPr/>
        <a:lstStyle/>
        <a:p>
          <a:endParaRPr lang="en-US"/>
        </a:p>
      </dgm:t>
    </dgm:pt>
    <dgm:pt modelId="{5F882DCF-1DD7-476A-8BC2-50818C89E3DA}" type="sibTrans" cxnId="{7A21BBE6-BB94-4D4C-898A-3094E7E4A2D0}">
      <dgm:prSet/>
      <dgm:spPr/>
      <dgm:t>
        <a:bodyPr/>
        <a:lstStyle/>
        <a:p>
          <a:endParaRPr lang="en-US"/>
        </a:p>
      </dgm:t>
    </dgm:pt>
    <dgm:pt modelId="{D8A8CE32-8575-4A7B-9925-84D6A931DB34}">
      <dgm:prSet phldrT="[Text]" custT="1"/>
      <dgm:spPr>
        <a:solidFill>
          <a:srgbClr val="696969"/>
        </a:solidFill>
        <a:ln>
          <a:solidFill>
            <a:schemeClr val="tx1"/>
          </a:solidFill>
        </a:ln>
      </dgm:spPr>
      <dgm:t>
        <a:bodyPr/>
        <a:lstStyle/>
        <a:p>
          <a:pPr rtl="0"/>
          <a:r>
            <a:rPr lang="en-US" sz="2400" dirty="0">
              <a:solidFill>
                <a:schemeClr val="bg1"/>
              </a:solidFill>
              <a:latin typeface="Arial" panose="020B0604020202020204" pitchFamily="34" charset="0"/>
              <a:cs typeface="Arial" panose="020B0604020202020204" pitchFamily="34" charset="0"/>
            </a:rPr>
            <a:t>Representations by a CFP</a:t>
          </a:r>
          <a:r>
            <a:rPr lang="en-US" sz="2400" baseline="30000" dirty="0">
              <a:solidFill>
                <a:schemeClr val="bg1"/>
              </a:solidFill>
              <a:latin typeface="Arial" panose="020B0604020202020204" pitchFamily="34" charset="0"/>
              <a:cs typeface="Arial" panose="020B0604020202020204" pitchFamily="34" charset="0"/>
            </a:rPr>
            <a:t>®</a:t>
          </a:r>
          <a:r>
            <a:rPr lang="en-US" sz="2400" dirty="0">
              <a:solidFill>
                <a:schemeClr val="bg1"/>
              </a:solidFill>
              <a:latin typeface="Arial" panose="020B0604020202020204" pitchFamily="34" charset="0"/>
              <a:cs typeface="Arial" panose="020B0604020202020204" pitchFamily="34" charset="0"/>
            </a:rPr>
            <a:t> Professional’s Firm</a:t>
          </a:r>
        </a:p>
      </dgm:t>
    </dgm:pt>
    <dgm:pt modelId="{86A2A693-95DB-4DDC-B765-A748381E00C1}" type="parTrans" cxnId="{CCDA4573-FD6B-4BD7-996F-A1BB6CB7A444}">
      <dgm:prSet/>
      <dgm:spPr/>
      <dgm:t>
        <a:bodyPr/>
        <a:lstStyle/>
        <a:p>
          <a:endParaRPr lang="en-US"/>
        </a:p>
      </dgm:t>
    </dgm:pt>
    <dgm:pt modelId="{5CB43DDA-558E-44ED-9079-5DD0AD810F1F}" type="sibTrans" cxnId="{CCDA4573-FD6B-4BD7-996F-A1BB6CB7A444}">
      <dgm:prSet/>
      <dgm:spPr/>
      <dgm:t>
        <a:bodyPr/>
        <a:lstStyle/>
        <a:p>
          <a:endParaRPr lang="en-US"/>
        </a:p>
      </dgm:t>
    </dgm:pt>
    <dgm:pt modelId="{7A18EB51-BEDC-4F95-BA19-CAA1711F414C}" type="pres">
      <dgm:prSet presAssocID="{6C0AEFA6-8F65-4178-BB55-093C1DD5D155}" presName="linear" presStyleCnt="0">
        <dgm:presLayoutVars>
          <dgm:animLvl val="lvl"/>
          <dgm:resizeHandles val="exact"/>
        </dgm:presLayoutVars>
      </dgm:prSet>
      <dgm:spPr/>
    </dgm:pt>
    <dgm:pt modelId="{3A1C2B60-5CD0-40FE-8CD3-74116E02BE0C}" type="pres">
      <dgm:prSet presAssocID="{38AFCBE5-F959-40B8-8682-DB4E1F5CE2CB}" presName="parentText" presStyleLbl="node1" presStyleIdx="0" presStyleCnt="4">
        <dgm:presLayoutVars>
          <dgm:chMax val="0"/>
          <dgm:bulletEnabled val="1"/>
        </dgm:presLayoutVars>
      </dgm:prSet>
      <dgm:spPr/>
    </dgm:pt>
    <dgm:pt modelId="{B4C3CABA-CBA4-4E92-9C2A-3714AB8F3471}" type="pres">
      <dgm:prSet presAssocID="{6DF37E5C-17BD-4A45-A670-9F6EEAD3B0D8}" presName="spacer" presStyleCnt="0"/>
      <dgm:spPr/>
    </dgm:pt>
    <dgm:pt modelId="{5E25D5A7-B222-4561-87C1-CF947F8A193A}" type="pres">
      <dgm:prSet presAssocID="{2296AD71-F3E1-4AE7-9843-6CF2DCA0B097}" presName="parentText" presStyleLbl="node1" presStyleIdx="1" presStyleCnt="4">
        <dgm:presLayoutVars>
          <dgm:chMax val="0"/>
          <dgm:bulletEnabled val="1"/>
        </dgm:presLayoutVars>
      </dgm:prSet>
      <dgm:spPr/>
    </dgm:pt>
    <dgm:pt modelId="{C66ABF50-DE8E-4535-93AB-233668E99EB2}" type="pres">
      <dgm:prSet presAssocID="{85069D53-BDA3-4FE3-997E-B4F8C1D24D9C}" presName="spacer" presStyleCnt="0"/>
      <dgm:spPr/>
    </dgm:pt>
    <dgm:pt modelId="{81FD0CC7-AB0C-4B25-B848-673A9EC6622E}" type="pres">
      <dgm:prSet presAssocID="{9E39C271-4C2D-410B-B6B3-A9C9CFCDDFE9}" presName="parentText" presStyleLbl="node1" presStyleIdx="2" presStyleCnt="4">
        <dgm:presLayoutVars>
          <dgm:chMax val="0"/>
          <dgm:bulletEnabled val="1"/>
        </dgm:presLayoutVars>
      </dgm:prSet>
      <dgm:spPr/>
    </dgm:pt>
    <dgm:pt modelId="{9A56A34F-CA29-47DE-A5D7-89EF2A7F7F0A}" type="pres">
      <dgm:prSet presAssocID="{5F882DCF-1DD7-476A-8BC2-50818C89E3DA}" presName="spacer" presStyleCnt="0"/>
      <dgm:spPr/>
    </dgm:pt>
    <dgm:pt modelId="{3F2E50AC-C198-4D86-9C85-EA4372BA221B}" type="pres">
      <dgm:prSet presAssocID="{D8A8CE32-8575-4A7B-9925-84D6A931DB34}" presName="parentText" presStyleLbl="node1" presStyleIdx="3" presStyleCnt="4" custLinFactY="23306" custLinFactNeighborY="100000">
        <dgm:presLayoutVars>
          <dgm:chMax val="0"/>
          <dgm:bulletEnabled val="1"/>
        </dgm:presLayoutVars>
      </dgm:prSet>
      <dgm:spPr/>
    </dgm:pt>
  </dgm:ptLst>
  <dgm:cxnLst>
    <dgm:cxn modelId="{4538E116-5814-4B89-8A82-1E9ED3693862}" srcId="{6C0AEFA6-8F65-4178-BB55-093C1DD5D155}" destId="{2296AD71-F3E1-4AE7-9843-6CF2DCA0B097}" srcOrd="1" destOrd="0" parTransId="{CDDC864B-512F-46D3-94E6-980791285B35}" sibTransId="{85069D53-BDA3-4FE3-997E-B4F8C1D24D9C}"/>
    <dgm:cxn modelId="{D2260319-02AF-47AF-A942-3051802479CD}" srcId="{6C0AEFA6-8F65-4178-BB55-093C1DD5D155}" destId="{38AFCBE5-F959-40B8-8682-DB4E1F5CE2CB}" srcOrd="0" destOrd="0" parTransId="{2E0032F2-2CCE-4588-80D5-FDD896BE4807}" sibTransId="{6DF37E5C-17BD-4A45-A670-9F6EEAD3B0D8}"/>
    <dgm:cxn modelId="{2475B165-B5A3-4B88-B385-C204BB61A147}" type="presOf" srcId="{9E39C271-4C2D-410B-B6B3-A9C9CFCDDFE9}" destId="{81FD0CC7-AB0C-4B25-B848-673A9EC6622E}" srcOrd="0" destOrd="0" presId="urn:microsoft.com/office/officeart/2005/8/layout/vList2"/>
    <dgm:cxn modelId="{4424FA6C-6241-4DC8-AEC9-D576CEFB7EC0}" type="presOf" srcId="{6C0AEFA6-8F65-4178-BB55-093C1DD5D155}" destId="{7A18EB51-BEDC-4F95-BA19-CAA1711F414C}" srcOrd="0" destOrd="0" presId="urn:microsoft.com/office/officeart/2005/8/layout/vList2"/>
    <dgm:cxn modelId="{CCDA4573-FD6B-4BD7-996F-A1BB6CB7A444}" srcId="{6C0AEFA6-8F65-4178-BB55-093C1DD5D155}" destId="{D8A8CE32-8575-4A7B-9925-84D6A931DB34}" srcOrd="3" destOrd="0" parTransId="{86A2A693-95DB-4DDC-B765-A748381E00C1}" sibTransId="{5CB43DDA-558E-44ED-9079-5DD0AD810F1F}"/>
    <dgm:cxn modelId="{DB923AA7-C32B-4694-80E4-732D850940F0}" type="presOf" srcId="{2296AD71-F3E1-4AE7-9843-6CF2DCA0B097}" destId="{5E25D5A7-B222-4561-87C1-CF947F8A193A}" srcOrd="0" destOrd="0" presId="urn:microsoft.com/office/officeart/2005/8/layout/vList2"/>
    <dgm:cxn modelId="{AEE526C4-B579-4B46-B427-D81F0D3AFF9E}" type="presOf" srcId="{D8A8CE32-8575-4A7B-9925-84D6A931DB34}" destId="{3F2E50AC-C198-4D86-9C85-EA4372BA221B}" srcOrd="0" destOrd="0" presId="urn:microsoft.com/office/officeart/2005/8/layout/vList2"/>
    <dgm:cxn modelId="{7A21BBE6-BB94-4D4C-898A-3094E7E4A2D0}" srcId="{6C0AEFA6-8F65-4178-BB55-093C1DD5D155}" destId="{9E39C271-4C2D-410B-B6B3-A9C9CFCDDFE9}" srcOrd="2" destOrd="0" parTransId="{2BB27615-086E-4023-ADE4-C2933E16CE7A}" sibTransId="{5F882DCF-1DD7-476A-8BC2-50818C89E3DA}"/>
    <dgm:cxn modelId="{6749E6F4-8BC3-4622-B5F3-0D3460ACAFAE}" type="presOf" srcId="{38AFCBE5-F959-40B8-8682-DB4E1F5CE2CB}" destId="{3A1C2B60-5CD0-40FE-8CD3-74116E02BE0C}" srcOrd="0" destOrd="0" presId="urn:microsoft.com/office/officeart/2005/8/layout/vList2"/>
    <dgm:cxn modelId="{75E0B22C-9CD9-4762-B89E-28D21212855E}" type="presParOf" srcId="{7A18EB51-BEDC-4F95-BA19-CAA1711F414C}" destId="{3A1C2B60-5CD0-40FE-8CD3-74116E02BE0C}" srcOrd="0" destOrd="0" presId="urn:microsoft.com/office/officeart/2005/8/layout/vList2"/>
    <dgm:cxn modelId="{E2076645-C59D-4B2A-9973-23DAF4003973}" type="presParOf" srcId="{7A18EB51-BEDC-4F95-BA19-CAA1711F414C}" destId="{B4C3CABA-CBA4-4E92-9C2A-3714AB8F3471}" srcOrd="1" destOrd="0" presId="urn:microsoft.com/office/officeart/2005/8/layout/vList2"/>
    <dgm:cxn modelId="{009C4011-A528-4674-9129-5E2FF7C333F6}" type="presParOf" srcId="{7A18EB51-BEDC-4F95-BA19-CAA1711F414C}" destId="{5E25D5A7-B222-4561-87C1-CF947F8A193A}" srcOrd="2" destOrd="0" presId="urn:microsoft.com/office/officeart/2005/8/layout/vList2"/>
    <dgm:cxn modelId="{157DE301-7243-4688-BC51-74BAF6501C26}" type="presParOf" srcId="{7A18EB51-BEDC-4F95-BA19-CAA1711F414C}" destId="{C66ABF50-DE8E-4535-93AB-233668E99EB2}" srcOrd="3" destOrd="0" presId="urn:microsoft.com/office/officeart/2005/8/layout/vList2"/>
    <dgm:cxn modelId="{0A2D789C-B36E-4B7D-9C19-D1D3298BBB76}" type="presParOf" srcId="{7A18EB51-BEDC-4F95-BA19-CAA1711F414C}" destId="{81FD0CC7-AB0C-4B25-B848-673A9EC6622E}" srcOrd="4" destOrd="0" presId="urn:microsoft.com/office/officeart/2005/8/layout/vList2"/>
    <dgm:cxn modelId="{4C01B8A1-E069-4238-9D4A-E956DFF9C261}" type="presParOf" srcId="{7A18EB51-BEDC-4F95-BA19-CAA1711F414C}" destId="{9A56A34F-CA29-47DE-A5D7-89EF2A7F7F0A}" srcOrd="5" destOrd="0" presId="urn:microsoft.com/office/officeart/2005/8/layout/vList2"/>
    <dgm:cxn modelId="{541AD219-CECB-41EC-A663-9E00062913E5}" type="presParOf" srcId="{7A18EB51-BEDC-4F95-BA19-CAA1711F414C}" destId="{3F2E50AC-C198-4D86-9C85-EA4372BA221B}" srcOrd="6" destOrd="0" presId="urn:microsoft.com/office/officeart/2005/8/layout/vList2"/>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B4CF7-877B-4751-BF53-1AAE7DBDA2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E049B2-5CA4-46AC-B5E1-F236C7C2787F}" type="pres">
      <dgm:prSet presAssocID="{6D1B4CF7-877B-4751-BF53-1AAE7DBDA227}" presName="linear" presStyleCnt="0">
        <dgm:presLayoutVars>
          <dgm:animLvl val="lvl"/>
          <dgm:resizeHandles val="exact"/>
        </dgm:presLayoutVars>
      </dgm:prSet>
      <dgm:spPr/>
    </dgm:pt>
  </dgm:ptLst>
  <dgm:cxnLst>
    <dgm:cxn modelId="{30E5B3E7-E574-4C38-98A8-E7C1F658E403}" type="presOf" srcId="{6D1B4CF7-877B-4751-BF53-1AAE7DBDA227}" destId="{1CE049B2-5CA4-46AC-B5E1-F236C7C278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8D3B6-820E-4990-A0E4-AAFFCE5BD1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292614-D9C8-45CE-91E4-54E99924CD71}" type="pres">
      <dgm:prSet presAssocID="{EC38D3B6-820E-4990-A0E4-AAFFCE5BD172}" presName="Name0" presStyleCnt="0">
        <dgm:presLayoutVars>
          <dgm:dir/>
          <dgm:animLvl val="lvl"/>
          <dgm:resizeHandles val="exact"/>
        </dgm:presLayoutVars>
      </dgm:prSet>
      <dgm:spPr/>
    </dgm:pt>
  </dgm:ptLst>
  <dgm:cxnLst>
    <dgm:cxn modelId="{CD7C511A-3501-4234-A6C0-2F7DE0CCA774}" type="presOf" srcId="{EC38D3B6-820E-4990-A0E4-AAFFCE5BD172}" destId="{C9292614-D9C8-45CE-91E4-54E99924CD7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custT="1"/>
      <dgm:spPr>
        <a:solidFill>
          <a:srgbClr val="696969"/>
        </a:solidFill>
      </dgm:spPr>
      <dgm:t>
        <a:bodyPr/>
        <a:lstStyle/>
        <a:p>
          <a:r>
            <a:rPr lang="en-US" sz="1500"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custT="1"/>
      <dgm:spPr>
        <a:solidFill>
          <a:srgbClr val="696969"/>
        </a:solidFill>
      </dgm:spPr>
      <dgm:t>
        <a:bodyPr/>
        <a:lstStyle/>
        <a:p>
          <a:r>
            <a:rPr lang="en-US" sz="1600"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custLinFactNeighborX="-817"/>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3">
        <dgm:presLayoutVars>
          <dgm:bulletEnabled val="1"/>
        </dgm:presLayoutVars>
      </dgm:prSet>
      <dgm:spPr/>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3" custLinFactX="100000" custLinFactNeighborX="156091" custLinFactNeighborY="3012">
        <dgm:presLayoutVars>
          <dgm:bulletEnabled val="1"/>
        </dgm:presLayoutVars>
      </dgm:prSet>
      <dgm:spPr/>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3" custLinFactX="-97468" custLinFactNeighborX="-100000" custLinFactNeighborY="2008">
        <dgm:presLayoutVars>
          <dgm:bulletEnabled val="1"/>
        </dgm:presLayoutVars>
      </dgm:prSet>
      <dgm:spPr/>
    </dgm:pt>
  </dgm:ptLst>
  <dgm:cxnLst>
    <dgm:cxn modelId="{19B8941E-BD9A-40AB-8EDA-B24C5B2D4160}" type="presOf" srcId="{FD770E5E-CED2-4EE5-93B4-7DA98F727931}" destId="{02594E48-031B-4236-8A8C-258D24A37D04}" srcOrd="0" destOrd="0" presId="urn:microsoft.com/office/officeart/2005/8/layout/hProcess9"/>
    <dgm:cxn modelId="{54C1DE30-4F65-4967-9702-CFD83CE6327C}" srcId="{FD770E5E-CED2-4EE5-93B4-7DA98F727931}" destId="{3FC4143D-32C4-4913-8464-45D08E403978}" srcOrd="1" destOrd="0" parTransId="{A234DD27-B28B-4A55-AD59-22F1AA0D955A}" sibTransId="{B8092B35-0ACA-4EBA-8F15-60C5B2214C44}"/>
    <dgm:cxn modelId="{D4191669-D7B6-4C75-BA2C-75B332D4D8DD}" srcId="{FD770E5E-CED2-4EE5-93B4-7DA98F727931}" destId="{B4658229-7650-4C8E-96EE-81353DF3A7C1}" srcOrd="2" destOrd="0" parTransId="{1472D33B-72A9-49EC-AC31-922AFC3D70CB}" sibTransId="{28487CAC-B6B0-4090-898E-E688BA7C39C5}"/>
    <dgm:cxn modelId="{2955436D-596A-4774-BF99-449704ABAAD3}" type="presOf" srcId="{B4658229-7650-4C8E-96EE-81353DF3A7C1}" destId="{497FF78C-9D58-466B-B239-04B5D48E48BE}" srcOrd="0" destOrd="0" presId="urn:microsoft.com/office/officeart/2005/8/layout/hProcess9"/>
    <dgm:cxn modelId="{30525EA4-1857-443E-A08B-5FC919E8B508}" type="presOf" srcId="{24E939C8-431E-4FCD-A517-91B9D7125C66}" destId="{17329C17-6566-4A2C-8B46-E9957514EF36}" srcOrd="0" destOrd="0" presId="urn:microsoft.com/office/officeart/2005/8/layout/hProcess9"/>
    <dgm:cxn modelId="{7B5417B6-D332-4265-A7C3-60CA3C1276F3}" type="presOf" srcId="{3FC4143D-32C4-4913-8464-45D08E403978}" destId="{35BAD0FF-7830-4FFE-BE84-D68C90F8AA48}" srcOrd="0" destOrd="0" presId="urn:microsoft.com/office/officeart/2005/8/layout/hProcess9"/>
    <dgm:cxn modelId="{AD1AB3C2-679F-4E98-9DEE-7160053158C2}" srcId="{FD770E5E-CED2-4EE5-93B4-7DA98F727931}" destId="{24E939C8-431E-4FCD-A517-91B9D7125C66}" srcOrd="0" destOrd="0" parTransId="{A6FB5F33-0364-4D76-9B1F-E808F4BD7D28}" sibTransId="{8099BCF9-797B-4167-B44C-A6627FEA23C5}"/>
    <dgm:cxn modelId="{315A4AEE-C747-42B4-89EB-5A3D0D248B46}" type="presParOf" srcId="{02594E48-031B-4236-8A8C-258D24A37D04}" destId="{69AC91BA-C1B9-4E08-AD15-3962E0923257}" srcOrd="0" destOrd="0" presId="urn:microsoft.com/office/officeart/2005/8/layout/hProcess9"/>
    <dgm:cxn modelId="{C526AE69-D89B-4866-BD77-C7D2E0458781}" type="presParOf" srcId="{02594E48-031B-4236-8A8C-258D24A37D04}" destId="{E3E57CB2-A0A1-4B97-9CC6-BF105E8F2455}" srcOrd="1" destOrd="0" presId="urn:microsoft.com/office/officeart/2005/8/layout/hProcess9"/>
    <dgm:cxn modelId="{6E39C985-1F89-4CAD-A591-92EDF6161E59}" type="presParOf" srcId="{E3E57CB2-A0A1-4B97-9CC6-BF105E8F2455}" destId="{17329C17-6566-4A2C-8B46-E9957514EF36}" srcOrd="0" destOrd="0" presId="urn:microsoft.com/office/officeart/2005/8/layout/hProcess9"/>
    <dgm:cxn modelId="{A2F1B85F-0392-4AC9-A2D9-D387889B2F0C}" type="presParOf" srcId="{E3E57CB2-A0A1-4B97-9CC6-BF105E8F2455}" destId="{C9422DEB-147E-4307-914D-FE25A01BCB1E}" srcOrd="1" destOrd="0" presId="urn:microsoft.com/office/officeart/2005/8/layout/hProcess9"/>
    <dgm:cxn modelId="{955B57E0-3C5B-4952-B36E-216EB4A66235}" type="presParOf" srcId="{E3E57CB2-A0A1-4B97-9CC6-BF105E8F2455}" destId="{35BAD0FF-7830-4FFE-BE84-D68C90F8AA48}" srcOrd="2" destOrd="0" presId="urn:microsoft.com/office/officeart/2005/8/layout/hProcess9"/>
    <dgm:cxn modelId="{35D9C49E-48D7-4569-8061-DB1B7F2DB750}" type="presParOf" srcId="{E3E57CB2-A0A1-4B97-9CC6-BF105E8F2455}" destId="{0417BA03-3675-4FF8-89B3-75EB2DFC3FD8}" srcOrd="3" destOrd="0" presId="urn:microsoft.com/office/officeart/2005/8/layout/hProcess9"/>
    <dgm:cxn modelId="{8EAFDAC7-9DD5-4E4B-936B-07AB97FC9139}" type="presParOf" srcId="{E3E57CB2-A0A1-4B97-9CC6-BF105E8F2455}" destId="{497FF78C-9D58-466B-B239-04B5D48E48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770E5E-CED2-4EE5-93B4-7DA98F727931}" type="doc">
      <dgm:prSet loTypeId="urn:microsoft.com/office/officeart/2005/8/layout/hProcess9" loCatId="process" qsTypeId="urn:microsoft.com/office/officeart/2005/8/quickstyle/simple1" qsCatId="simple" csTypeId="urn:microsoft.com/office/officeart/2005/8/colors/colorful5" csCatId="colorful" phldr="1"/>
      <dgm:spPr/>
    </dgm:pt>
    <dgm:pt modelId="{24E939C8-431E-4FCD-A517-91B9D7125C66}">
      <dgm:prSet phldrT="[Text]"/>
      <dgm:spPr>
        <a:solidFill>
          <a:srgbClr val="696969"/>
        </a:solidFill>
      </dgm:spPr>
      <dgm:t>
        <a:bodyPr/>
        <a:lstStyle/>
        <a:p>
          <a:r>
            <a:rPr lang="en-US" dirty="0">
              <a:latin typeface="Arial" panose="020B0604020202020204" pitchFamily="34" charset="0"/>
              <a:cs typeface="Arial" panose="020B0604020202020204" pitchFamily="34" charset="0"/>
            </a:rPr>
            <a:t>Material Conflict of Interest</a:t>
          </a:r>
        </a:p>
      </dgm:t>
    </dgm:pt>
    <dgm:pt modelId="{A6FB5F33-0364-4D76-9B1F-E808F4BD7D28}" type="parTrans" cxnId="{AD1AB3C2-679F-4E98-9DEE-7160053158C2}">
      <dgm:prSet/>
      <dgm:spPr/>
      <dgm:t>
        <a:bodyPr/>
        <a:lstStyle/>
        <a:p>
          <a:endParaRPr lang="en-US"/>
        </a:p>
      </dgm:t>
    </dgm:pt>
    <dgm:pt modelId="{8099BCF9-797B-4167-B44C-A6627FEA23C5}" type="sibTrans" cxnId="{AD1AB3C2-679F-4E98-9DEE-7160053158C2}">
      <dgm:prSet/>
      <dgm:spPr/>
      <dgm:t>
        <a:bodyPr/>
        <a:lstStyle/>
        <a:p>
          <a:endParaRPr lang="en-US"/>
        </a:p>
      </dgm:t>
    </dgm:pt>
    <dgm:pt modelId="{3FC4143D-32C4-4913-8464-45D08E403978}">
      <dgm:prSet phldrT="[Text]"/>
      <dgm:spPr>
        <a:solidFill>
          <a:srgbClr val="696969"/>
        </a:solidFill>
      </dgm:spPr>
      <dgm:t>
        <a:bodyPr/>
        <a:lstStyle/>
        <a:p>
          <a:r>
            <a:rPr lang="en-US" dirty="0">
              <a:latin typeface="Arial" panose="020B0604020202020204" pitchFamily="34" charset="0"/>
              <a:cs typeface="Arial" panose="020B0604020202020204" pitchFamily="34" charset="0"/>
            </a:rPr>
            <a:t>Informed Consent</a:t>
          </a:r>
        </a:p>
      </dgm:t>
    </dgm:pt>
    <dgm:pt modelId="{A234DD27-B28B-4A55-AD59-22F1AA0D955A}" type="parTrans" cxnId="{54C1DE30-4F65-4967-9702-CFD83CE6327C}">
      <dgm:prSet/>
      <dgm:spPr/>
      <dgm:t>
        <a:bodyPr/>
        <a:lstStyle/>
        <a:p>
          <a:endParaRPr lang="en-US"/>
        </a:p>
      </dgm:t>
    </dgm:pt>
    <dgm:pt modelId="{B8092B35-0ACA-4EBA-8F15-60C5B2214C44}" type="sibTrans" cxnId="{54C1DE30-4F65-4967-9702-CFD83CE6327C}">
      <dgm:prSet/>
      <dgm:spPr/>
      <dgm:t>
        <a:bodyPr/>
        <a:lstStyle/>
        <a:p>
          <a:endParaRPr lang="en-US"/>
        </a:p>
      </dgm:t>
    </dgm:pt>
    <dgm:pt modelId="{B4658229-7650-4C8E-96EE-81353DF3A7C1}">
      <dgm:prSet phldrT="[Text]"/>
      <dgm:spPr>
        <a:solidFill>
          <a:srgbClr val="696969"/>
        </a:solidFill>
      </dgm:spPr>
      <dgm:t>
        <a:bodyPr/>
        <a:lstStyle/>
        <a:p>
          <a:r>
            <a:rPr lang="en-US" dirty="0">
              <a:latin typeface="Arial" panose="020B0604020202020204" pitchFamily="34" charset="0"/>
              <a:cs typeface="Arial" panose="020B0604020202020204" pitchFamily="34" charset="0"/>
            </a:rPr>
            <a:t>Disclose</a:t>
          </a:r>
        </a:p>
      </dgm:t>
    </dgm:pt>
    <dgm:pt modelId="{1472D33B-72A9-49EC-AC31-922AFC3D70CB}" type="parTrans" cxnId="{D4191669-D7B6-4C75-BA2C-75B332D4D8DD}">
      <dgm:prSet/>
      <dgm:spPr/>
      <dgm:t>
        <a:bodyPr/>
        <a:lstStyle/>
        <a:p>
          <a:endParaRPr lang="en-US"/>
        </a:p>
      </dgm:t>
    </dgm:pt>
    <dgm:pt modelId="{28487CAC-B6B0-4090-898E-E688BA7C39C5}" type="sibTrans" cxnId="{D4191669-D7B6-4C75-BA2C-75B332D4D8DD}">
      <dgm:prSet/>
      <dgm:spPr/>
      <dgm:t>
        <a:bodyPr/>
        <a:lstStyle/>
        <a:p>
          <a:endParaRPr lang="en-US"/>
        </a:p>
      </dgm:t>
    </dgm:pt>
    <dgm:pt modelId="{3671002E-0A65-4A35-B930-038C83DED50D}">
      <dgm:prSet/>
      <dgm:spPr>
        <a:solidFill>
          <a:srgbClr val="696969"/>
        </a:solidFill>
      </dgm:spPr>
      <dgm:t>
        <a:bodyPr/>
        <a:lstStyle/>
        <a:p>
          <a:r>
            <a:rPr lang="en-US" dirty="0">
              <a:latin typeface="Arial" panose="020B0604020202020204" pitchFamily="34" charset="0"/>
              <a:cs typeface="Arial" panose="020B0604020202020204" pitchFamily="34" charset="0"/>
            </a:rPr>
            <a:t>Manage</a:t>
          </a:r>
        </a:p>
      </dgm:t>
    </dgm:pt>
    <dgm:pt modelId="{63179145-D827-4C65-83E3-6E4957D9AF0A}" type="parTrans" cxnId="{80DB4739-78D9-4560-A825-71AC1775184B}">
      <dgm:prSet/>
      <dgm:spPr/>
      <dgm:t>
        <a:bodyPr/>
        <a:lstStyle/>
        <a:p>
          <a:endParaRPr lang="en-US"/>
        </a:p>
      </dgm:t>
    </dgm:pt>
    <dgm:pt modelId="{2CA698FA-D066-4C4A-A623-9AF30D7EE539}" type="sibTrans" cxnId="{80DB4739-78D9-4560-A825-71AC1775184B}">
      <dgm:prSet/>
      <dgm:spPr/>
      <dgm:t>
        <a:bodyPr/>
        <a:lstStyle/>
        <a:p>
          <a:endParaRPr lang="en-US"/>
        </a:p>
      </dgm:t>
    </dgm:pt>
    <dgm:pt modelId="{02594E48-031B-4236-8A8C-258D24A37D04}" type="pres">
      <dgm:prSet presAssocID="{FD770E5E-CED2-4EE5-93B4-7DA98F727931}" presName="CompostProcess" presStyleCnt="0">
        <dgm:presLayoutVars>
          <dgm:dir/>
          <dgm:resizeHandles val="exact"/>
        </dgm:presLayoutVars>
      </dgm:prSet>
      <dgm:spPr/>
    </dgm:pt>
    <dgm:pt modelId="{69AC91BA-C1B9-4E08-AD15-3962E0923257}" type="pres">
      <dgm:prSet presAssocID="{FD770E5E-CED2-4EE5-93B4-7DA98F727931}" presName="arrow" presStyleLbl="bgShp" presStyleIdx="0" presStyleCnt="1"/>
      <dgm:spPr>
        <a:solidFill>
          <a:srgbClr val="FFC000"/>
        </a:solidFill>
      </dgm:spPr>
    </dgm:pt>
    <dgm:pt modelId="{E3E57CB2-A0A1-4B97-9CC6-BF105E8F2455}" type="pres">
      <dgm:prSet presAssocID="{FD770E5E-CED2-4EE5-93B4-7DA98F727931}" presName="linearProcess" presStyleCnt="0"/>
      <dgm:spPr/>
    </dgm:pt>
    <dgm:pt modelId="{17329C17-6566-4A2C-8B46-E9957514EF36}" type="pres">
      <dgm:prSet presAssocID="{24E939C8-431E-4FCD-A517-91B9D7125C66}" presName="textNode" presStyleLbl="node1" presStyleIdx="0" presStyleCnt="4" custScaleX="121967">
        <dgm:presLayoutVars>
          <dgm:bulletEnabled val="1"/>
        </dgm:presLayoutVars>
      </dgm:prSet>
      <dgm:spPr/>
    </dgm:pt>
    <dgm:pt modelId="{C9422DEB-147E-4307-914D-FE25A01BCB1E}" type="pres">
      <dgm:prSet presAssocID="{8099BCF9-797B-4167-B44C-A6627FEA23C5}" presName="sibTrans" presStyleCnt="0"/>
      <dgm:spPr/>
    </dgm:pt>
    <dgm:pt modelId="{35BAD0FF-7830-4FFE-BE84-D68C90F8AA48}" type="pres">
      <dgm:prSet presAssocID="{3FC4143D-32C4-4913-8464-45D08E403978}" presName="textNode" presStyleLbl="node1" presStyleIdx="1" presStyleCnt="4" custLinFactX="100000" custLinFactNeighborX="156091" custLinFactNeighborY="3012">
        <dgm:presLayoutVars>
          <dgm:bulletEnabled val="1"/>
        </dgm:presLayoutVars>
      </dgm:prSet>
      <dgm:spPr/>
    </dgm:pt>
    <dgm:pt modelId="{0417BA03-3675-4FF8-89B3-75EB2DFC3FD8}" type="pres">
      <dgm:prSet presAssocID="{B8092B35-0ACA-4EBA-8F15-60C5B2214C44}" presName="sibTrans" presStyleCnt="0"/>
      <dgm:spPr/>
    </dgm:pt>
    <dgm:pt modelId="{497FF78C-9D58-466B-B239-04B5D48E48BE}" type="pres">
      <dgm:prSet presAssocID="{B4658229-7650-4C8E-96EE-81353DF3A7C1}" presName="textNode" presStyleLbl="node1" presStyleIdx="2" presStyleCnt="4" custLinFactX="-97468" custLinFactNeighborX="-100000" custLinFactNeighborY="2008">
        <dgm:presLayoutVars>
          <dgm:bulletEnabled val="1"/>
        </dgm:presLayoutVars>
      </dgm:prSet>
      <dgm:spPr/>
    </dgm:pt>
    <dgm:pt modelId="{252C9E9D-49BC-4005-8FCE-919BD723BE22}" type="pres">
      <dgm:prSet presAssocID="{28487CAC-B6B0-4090-898E-E688BA7C39C5}" presName="sibTrans" presStyleCnt="0"/>
      <dgm:spPr/>
    </dgm:pt>
    <dgm:pt modelId="{D934105F-346E-4505-8FC5-4FC29844DB7F}" type="pres">
      <dgm:prSet presAssocID="{3671002E-0A65-4A35-B930-038C83DED50D}" presName="textNode" presStyleLbl="node1" presStyleIdx="3" presStyleCnt="4" custScaleX="90505" custScaleY="98591" custLinFactNeighborX="87737" custLinFactNeighborY="0">
        <dgm:presLayoutVars>
          <dgm:bulletEnabled val="1"/>
        </dgm:presLayoutVars>
      </dgm:prSet>
      <dgm:spPr/>
    </dgm:pt>
  </dgm:ptLst>
  <dgm:cxnLst>
    <dgm:cxn modelId="{54C1DE30-4F65-4967-9702-CFD83CE6327C}" srcId="{FD770E5E-CED2-4EE5-93B4-7DA98F727931}" destId="{3FC4143D-32C4-4913-8464-45D08E403978}" srcOrd="1" destOrd="0" parTransId="{A234DD27-B28B-4A55-AD59-22F1AA0D955A}" sibTransId="{B8092B35-0ACA-4EBA-8F15-60C5B2214C44}"/>
    <dgm:cxn modelId="{BD3F3636-5E3E-41EE-9757-2D15E92D9B75}" type="presOf" srcId="{3671002E-0A65-4A35-B930-038C83DED50D}" destId="{D934105F-346E-4505-8FC5-4FC29844DB7F}" srcOrd="0" destOrd="0" presId="urn:microsoft.com/office/officeart/2005/8/layout/hProcess9"/>
    <dgm:cxn modelId="{80DB4739-78D9-4560-A825-71AC1775184B}" srcId="{FD770E5E-CED2-4EE5-93B4-7DA98F727931}" destId="{3671002E-0A65-4A35-B930-038C83DED50D}" srcOrd="3" destOrd="0" parTransId="{63179145-D827-4C65-83E3-6E4957D9AF0A}" sibTransId="{2CA698FA-D066-4C4A-A623-9AF30D7EE539}"/>
    <dgm:cxn modelId="{A421C53A-DDA3-47AE-A5D3-D74C4C46D713}" type="presOf" srcId="{FD770E5E-CED2-4EE5-93B4-7DA98F727931}" destId="{02594E48-031B-4236-8A8C-258D24A37D04}" srcOrd="0" destOrd="0" presId="urn:microsoft.com/office/officeart/2005/8/layout/hProcess9"/>
    <dgm:cxn modelId="{79E19F62-22F9-4481-9598-C3FDC1706659}" type="presOf" srcId="{3FC4143D-32C4-4913-8464-45D08E403978}" destId="{35BAD0FF-7830-4FFE-BE84-D68C90F8AA48}" srcOrd="0" destOrd="0" presId="urn:microsoft.com/office/officeart/2005/8/layout/hProcess9"/>
    <dgm:cxn modelId="{D4191669-D7B6-4C75-BA2C-75B332D4D8DD}" srcId="{FD770E5E-CED2-4EE5-93B4-7DA98F727931}" destId="{B4658229-7650-4C8E-96EE-81353DF3A7C1}" srcOrd="2" destOrd="0" parTransId="{1472D33B-72A9-49EC-AC31-922AFC3D70CB}" sibTransId="{28487CAC-B6B0-4090-898E-E688BA7C39C5}"/>
    <dgm:cxn modelId="{7D84D751-8648-46E7-AA65-ECCD69BBA178}" type="presOf" srcId="{24E939C8-431E-4FCD-A517-91B9D7125C66}" destId="{17329C17-6566-4A2C-8B46-E9957514EF36}" srcOrd="0" destOrd="0" presId="urn:microsoft.com/office/officeart/2005/8/layout/hProcess9"/>
    <dgm:cxn modelId="{AD1AB3C2-679F-4E98-9DEE-7160053158C2}" srcId="{FD770E5E-CED2-4EE5-93B4-7DA98F727931}" destId="{24E939C8-431E-4FCD-A517-91B9D7125C66}" srcOrd="0" destOrd="0" parTransId="{A6FB5F33-0364-4D76-9B1F-E808F4BD7D28}" sibTransId="{8099BCF9-797B-4167-B44C-A6627FEA23C5}"/>
    <dgm:cxn modelId="{612A61D0-1819-4682-AFD9-5E854ED42E32}" type="presOf" srcId="{B4658229-7650-4C8E-96EE-81353DF3A7C1}" destId="{497FF78C-9D58-466B-B239-04B5D48E48BE}" srcOrd="0" destOrd="0" presId="urn:microsoft.com/office/officeart/2005/8/layout/hProcess9"/>
    <dgm:cxn modelId="{A67FE2AB-ECA3-4FED-8B6B-4C7B4CD24568}" type="presParOf" srcId="{02594E48-031B-4236-8A8C-258D24A37D04}" destId="{69AC91BA-C1B9-4E08-AD15-3962E0923257}" srcOrd="0" destOrd="0" presId="urn:microsoft.com/office/officeart/2005/8/layout/hProcess9"/>
    <dgm:cxn modelId="{D7183089-E72F-4657-B965-F5984D97A7BE}" type="presParOf" srcId="{02594E48-031B-4236-8A8C-258D24A37D04}" destId="{E3E57CB2-A0A1-4B97-9CC6-BF105E8F2455}" srcOrd="1" destOrd="0" presId="urn:microsoft.com/office/officeart/2005/8/layout/hProcess9"/>
    <dgm:cxn modelId="{715C2F75-0941-4FB8-8D22-E8464B89DFA4}" type="presParOf" srcId="{E3E57CB2-A0A1-4B97-9CC6-BF105E8F2455}" destId="{17329C17-6566-4A2C-8B46-E9957514EF36}" srcOrd="0" destOrd="0" presId="urn:microsoft.com/office/officeart/2005/8/layout/hProcess9"/>
    <dgm:cxn modelId="{F74D33B6-EC05-4315-AE9A-D393861A1328}" type="presParOf" srcId="{E3E57CB2-A0A1-4B97-9CC6-BF105E8F2455}" destId="{C9422DEB-147E-4307-914D-FE25A01BCB1E}" srcOrd="1" destOrd="0" presId="urn:microsoft.com/office/officeart/2005/8/layout/hProcess9"/>
    <dgm:cxn modelId="{47B21D76-9958-4C99-BEAA-9D2E5A77F467}" type="presParOf" srcId="{E3E57CB2-A0A1-4B97-9CC6-BF105E8F2455}" destId="{35BAD0FF-7830-4FFE-BE84-D68C90F8AA48}" srcOrd="2" destOrd="0" presId="urn:microsoft.com/office/officeart/2005/8/layout/hProcess9"/>
    <dgm:cxn modelId="{9002DB94-A713-4DB7-850D-10707B5508AD}" type="presParOf" srcId="{E3E57CB2-A0A1-4B97-9CC6-BF105E8F2455}" destId="{0417BA03-3675-4FF8-89B3-75EB2DFC3FD8}" srcOrd="3" destOrd="0" presId="urn:microsoft.com/office/officeart/2005/8/layout/hProcess9"/>
    <dgm:cxn modelId="{F930559C-264E-4000-9FA5-27259A748A36}" type="presParOf" srcId="{E3E57CB2-A0A1-4B97-9CC6-BF105E8F2455}" destId="{497FF78C-9D58-466B-B239-04B5D48E48BE}" srcOrd="4" destOrd="0" presId="urn:microsoft.com/office/officeart/2005/8/layout/hProcess9"/>
    <dgm:cxn modelId="{75211D49-1933-4C3D-9CA8-70C4225D0DB5}" type="presParOf" srcId="{E3E57CB2-A0A1-4B97-9CC6-BF105E8F2455}" destId="{252C9E9D-49BC-4005-8FCE-919BD723BE22}" srcOrd="5" destOrd="0" presId="urn:microsoft.com/office/officeart/2005/8/layout/hProcess9"/>
    <dgm:cxn modelId="{42110B39-AF75-48F3-B5BB-D989FFBF3667}" type="presParOf" srcId="{E3E57CB2-A0A1-4B97-9CC6-BF105E8F2455}" destId="{D934105F-346E-4505-8FC5-4FC29844DB7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048ED-CA51-4C50-A7F9-1F217021CADC}">
      <dsp:nvSpPr>
        <dsp:cNvPr id="0" name=""/>
        <dsp:cNvSpPr/>
      </dsp:nvSpPr>
      <dsp:spPr>
        <a:xfrm>
          <a:off x="0" y="248639"/>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8FECF3-8A05-4CAA-AC6E-81303B921348}">
      <dsp:nvSpPr>
        <dsp:cNvPr id="0" name=""/>
        <dsp:cNvSpPr/>
      </dsp:nvSpPr>
      <dsp:spPr>
        <a:xfrm>
          <a:off x="400050" y="5675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Expanded Application of Fiduciary Duty</a:t>
          </a:r>
          <a:endParaRPr lang="en-US" sz="2400" kern="1200" dirty="0">
            <a:solidFill>
              <a:schemeClr val="bg1"/>
            </a:solidFill>
            <a:latin typeface="Arial" panose="020B0604020202020204" pitchFamily="34" charset="0"/>
            <a:cs typeface="Arial" panose="020B0604020202020204" pitchFamily="34" charset="0"/>
          </a:endParaRPr>
        </a:p>
      </dsp:txBody>
      <dsp:txXfrm>
        <a:off x="418784" y="75493"/>
        <a:ext cx="5906106" cy="346292"/>
      </dsp:txXfrm>
    </dsp:sp>
    <dsp:sp modelId="{08D2B4CD-B70C-4A30-9127-3A798C2A60A6}">
      <dsp:nvSpPr>
        <dsp:cNvPr id="0" name=""/>
        <dsp:cNvSpPr/>
      </dsp:nvSpPr>
      <dsp:spPr>
        <a:xfrm>
          <a:off x="0" y="838319"/>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7B987-6D41-4FA1-ACEB-C859FDA29641}">
      <dsp:nvSpPr>
        <dsp:cNvPr id="0" name=""/>
        <dsp:cNvSpPr/>
      </dsp:nvSpPr>
      <dsp:spPr>
        <a:xfrm>
          <a:off x="400050" y="64643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Updated Duties to Clients</a:t>
          </a:r>
          <a:endParaRPr lang="en-US" sz="2400" kern="1200" dirty="0">
            <a:solidFill>
              <a:schemeClr val="bg1"/>
            </a:solidFill>
            <a:latin typeface="Arial" panose="020B0604020202020204" pitchFamily="34" charset="0"/>
            <a:cs typeface="Arial" panose="020B0604020202020204" pitchFamily="34" charset="0"/>
          </a:endParaRPr>
        </a:p>
      </dsp:txBody>
      <dsp:txXfrm>
        <a:off x="418784" y="665173"/>
        <a:ext cx="5906106" cy="346292"/>
      </dsp:txXfrm>
    </dsp:sp>
    <dsp:sp modelId="{6A749C74-3F94-4C5C-A524-8E8CC4858AFB}">
      <dsp:nvSpPr>
        <dsp:cNvPr id="0" name=""/>
        <dsp:cNvSpPr/>
      </dsp:nvSpPr>
      <dsp:spPr>
        <a:xfrm>
          <a:off x="0" y="142800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96E1E-14CB-4C1E-A843-AE06755A6F8F}">
      <dsp:nvSpPr>
        <dsp:cNvPr id="0" name=""/>
        <dsp:cNvSpPr/>
      </dsp:nvSpPr>
      <dsp:spPr>
        <a:xfrm>
          <a:off x="400050" y="123612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Revised Definition of Financial Planning</a:t>
          </a:r>
          <a:endParaRPr lang="en-US" sz="2400" kern="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dsp:txBody>
      <dsp:txXfrm>
        <a:off x="418784" y="1254854"/>
        <a:ext cx="5906106" cy="346292"/>
      </dsp:txXfrm>
    </dsp:sp>
    <dsp:sp modelId="{69816919-6319-43AE-9690-6D49CB6B113C}">
      <dsp:nvSpPr>
        <dsp:cNvPr id="0" name=""/>
        <dsp:cNvSpPr/>
      </dsp:nvSpPr>
      <dsp:spPr>
        <a:xfrm>
          <a:off x="0" y="201768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999753-67D7-4C76-B710-A0D505736F1C}">
      <dsp:nvSpPr>
        <dsp:cNvPr id="0" name=""/>
        <dsp:cNvSpPr/>
      </dsp:nvSpPr>
      <dsp:spPr>
        <a:xfrm>
          <a:off x="400050" y="182580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Modernized Practice Standards</a:t>
          </a:r>
          <a:endParaRPr lang="en-US" sz="2400" kern="1200" dirty="0">
            <a:solidFill>
              <a:schemeClr val="bg1"/>
            </a:solidFill>
            <a:latin typeface="Arial" panose="020B0604020202020204" pitchFamily="34" charset="0"/>
            <a:cs typeface="Arial" panose="020B0604020202020204" pitchFamily="34" charset="0"/>
          </a:endParaRPr>
        </a:p>
      </dsp:txBody>
      <dsp:txXfrm>
        <a:off x="418784" y="1844534"/>
        <a:ext cx="5906106" cy="346292"/>
      </dsp:txXfrm>
    </dsp:sp>
    <dsp:sp modelId="{89D7AB20-E7BF-4BFD-BCD1-5EB61907CCF4}">
      <dsp:nvSpPr>
        <dsp:cNvPr id="0" name=""/>
        <dsp:cNvSpPr/>
      </dsp:nvSpPr>
      <dsp:spPr>
        <a:xfrm>
          <a:off x="0" y="260736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42CC7-FEE2-4D84-BAA0-8C3E18CD1EE6}">
      <dsp:nvSpPr>
        <dsp:cNvPr id="0" name=""/>
        <dsp:cNvSpPr/>
      </dsp:nvSpPr>
      <dsp:spPr>
        <a:xfrm>
          <a:off x="380999" y="2415480"/>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New Process for Bankruptcy</a:t>
          </a:r>
          <a:endParaRPr lang="en-US" sz="2400" kern="1200" dirty="0">
            <a:solidFill>
              <a:schemeClr val="bg1"/>
            </a:solidFill>
            <a:latin typeface="Arial" panose="020B0604020202020204" pitchFamily="34" charset="0"/>
            <a:cs typeface="Arial" panose="020B0604020202020204" pitchFamily="34" charset="0"/>
          </a:endParaRPr>
        </a:p>
      </dsp:txBody>
      <dsp:txXfrm>
        <a:off x="399733" y="2434214"/>
        <a:ext cx="5906106" cy="346292"/>
      </dsp:txXfrm>
    </dsp:sp>
    <dsp:sp modelId="{9071DE18-7522-402D-9A15-F34C614C5BFD}">
      <dsp:nvSpPr>
        <dsp:cNvPr id="0" name=""/>
        <dsp:cNvSpPr/>
      </dsp:nvSpPr>
      <dsp:spPr>
        <a:xfrm>
          <a:off x="0" y="3197040"/>
          <a:ext cx="800100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1BD61-04D4-4B56-8E4E-832CD1BB3F6B}">
      <dsp:nvSpPr>
        <dsp:cNvPr id="0" name=""/>
        <dsp:cNvSpPr/>
      </dsp:nvSpPr>
      <dsp:spPr>
        <a:xfrm>
          <a:off x="380999" y="3047999"/>
          <a:ext cx="5943574" cy="383760"/>
        </a:xfrm>
        <a:prstGeom prst="roundRect">
          <a:avLst/>
        </a:prstGeom>
        <a:solidFill>
          <a:srgbClr val="696969"/>
        </a:solidFill>
        <a:ln w="25400" cap="flat" cmpd="sng" algn="ctr">
          <a:solidFill>
            <a:srgbClr val="6969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Enhanced Requirements for Reporting</a:t>
          </a:r>
          <a:endParaRPr lang="en-US" sz="2400" kern="1200" dirty="0">
            <a:solidFill>
              <a:schemeClr val="bg1"/>
            </a:solidFill>
            <a:latin typeface="Arial" panose="020B0604020202020204" pitchFamily="34" charset="0"/>
            <a:cs typeface="Arial" panose="020B0604020202020204" pitchFamily="34" charset="0"/>
          </a:endParaRPr>
        </a:p>
      </dsp:txBody>
      <dsp:txXfrm>
        <a:off x="399733" y="3066733"/>
        <a:ext cx="590610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C2B60-5CD0-40FE-8CD3-74116E02BE0C}">
      <dsp:nvSpPr>
        <dsp:cNvPr id="0" name=""/>
        <dsp:cNvSpPr/>
      </dsp:nvSpPr>
      <dsp:spPr>
        <a:xfrm>
          <a:off x="0" y="712"/>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bg1"/>
              </a:solidFill>
              <a:latin typeface="Arial" panose="020B0604020202020204" pitchFamily="34" charset="0"/>
              <a:cs typeface="Arial" panose="020B0604020202020204" pitchFamily="34" charset="0"/>
            </a:rPr>
            <a:t>Fee-Only and Fee-Based</a:t>
          </a:r>
        </a:p>
      </dsp:txBody>
      <dsp:txXfrm>
        <a:off x="20999" y="21711"/>
        <a:ext cx="6892202" cy="388159"/>
      </dsp:txXfrm>
    </dsp:sp>
    <dsp:sp modelId="{5E25D5A7-B222-4561-87C1-CF947F8A193A}">
      <dsp:nvSpPr>
        <dsp:cNvPr id="0" name=""/>
        <dsp:cNvSpPr/>
      </dsp:nvSpPr>
      <dsp:spPr>
        <a:xfrm>
          <a:off x="0" y="441051"/>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bg1"/>
              </a:solidFill>
              <a:latin typeface="Arial" panose="020B0604020202020204" pitchFamily="34" charset="0"/>
              <a:ea typeface="Times New Roman" panose="02020603050405020304" pitchFamily="18" charset="0"/>
              <a:cs typeface="Arial" panose="020B0604020202020204" pitchFamily="34" charset="0"/>
            </a:rPr>
            <a:t>Sales-Related Compensation</a:t>
          </a:r>
        </a:p>
      </dsp:txBody>
      <dsp:txXfrm>
        <a:off x="20999" y="462050"/>
        <a:ext cx="6892202" cy="388159"/>
      </dsp:txXfrm>
    </dsp:sp>
    <dsp:sp modelId="{81FD0CC7-AB0C-4B25-B848-673A9EC6622E}">
      <dsp:nvSpPr>
        <dsp:cNvPr id="0" name=""/>
        <dsp:cNvSpPr/>
      </dsp:nvSpPr>
      <dsp:spPr>
        <a:xfrm>
          <a:off x="0" y="881390"/>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bg1"/>
              </a:solidFill>
              <a:latin typeface="Arial" panose="020B0604020202020204" pitchFamily="34" charset="0"/>
              <a:cs typeface="Arial" panose="020B0604020202020204" pitchFamily="34" charset="0"/>
            </a:rPr>
            <a:t>Related Party Compensation</a:t>
          </a:r>
        </a:p>
      </dsp:txBody>
      <dsp:txXfrm>
        <a:off x="20999" y="902389"/>
        <a:ext cx="6892202" cy="388159"/>
      </dsp:txXfrm>
    </dsp:sp>
    <dsp:sp modelId="{3F2E50AC-C198-4D86-9C85-EA4372BA221B}">
      <dsp:nvSpPr>
        <dsp:cNvPr id="0" name=""/>
        <dsp:cNvSpPr/>
      </dsp:nvSpPr>
      <dsp:spPr>
        <a:xfrm>
          <a:off x="0" y="1322442"/>
          <a:ext cx="6934200" cy="430157"/>
        </a:xfrm>
        <a:prstGeom prst="roundRect">
          <a:avLst/>
        </a:prstGeom>
        <a:solidFill>
          <a:srgbClr val="69696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Representations by a CFP</a:t>
          </a:r>
          <a:r>
            <a:rPr lang="en-US" sz="2400" kern="1200" baseline="30000" dirty="0">
              <a:solidFill>
                <a:schemeClr val="bg1"/>
              </a:solidFill>
              <a:latin typeface="Arial" panose="020B0604020202020204" pitchFamily="34" charset="0"/>
              <a:cs typeface="Arial" panose="020B0604020202020204" pitchFamily="34" charset="0"/>
            </a:rPr>
            <a:t>®</a:t>
          </a:r>
          <a:r>
            <a:rPr lang="en-US" sz="2400" kern="1200" dirty="0">
              <a:solidFill>
                <a:schemeClr val="bg1"/>
              </a:solidFill>
              <a:latin typeface="Arial" panose="020B0604020202020204" pitchFamily="34" charset="0"/>
              <a:cs typeface="Arial" panose="020B0604020202020204" pitchFamily="34" charset="0"/>
            </a:rPr>
            <a:t> Professional’s Firm</a:t>
          </a:r>
        </a:p>
      </dsp:txBody>
      <dsp:txXfrm>
        <a:off x="20999" y="1343441"/>
        <a:ext cx="6892202" cy="388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233362" y="0"/>
          <a:ext cx="2914650" cy="190499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1674" y="571499"/>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Material Conflict of Interest</a:t>
          </a:r>
        </a:p>
      </dsp:txBody>
      <dsp:txXfrm>
        <a:off x="38872" y="608697"/>
        <a:ext cx="1030652" cy="687603"/>
      </dsp:txXfrm>
    </dsp:sp>
    <dsp:sp modelId="{35BAD0FF-7830-4FFE-BE84-D68C90F8AA48}">
      <dsp:nvSpPr>
        <dsp:cNvPr id="0" name=""/>
        <dsp:cNvSpPr/>
      </dsp:nvSpPr>
      <dsp:spPr>
        <a:xfrm>
          <a:off x="2323951" y="594451"/>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Informed Consent</a:t>
          </a:r>
        </a:p>
      </dsp:txBody>
      <dsp:txXfrm>
        <a:off x="2361149" y="631649"/>
        <a:ext cx="1030652" cy="687603"/>
      </dsp:txXfrm>
    </dsp:sp>
    <dsp:sp modelId="{497FF78C-9D58-466B-B239-04B5D48E48BE}">
      <dsp:nvSpPr>
        <dsp:cNvPr id="0" name=""/>
        <dsp:cNvSpPr/>
      </dsp:nvSpPr>
      <dsp:spPr>
        <a:xfrm>
          <a:off x="1189955" y="586800"/>
          <a:ext cx="1105048" cy="76199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Disclose</a:t>
          </a:r>
        </a:p>
      </dsp:txBody>
      <dsp:txXfrm>
        <a:off x="1227153" y="623998"/>
        <a:ext cx="1030652" cy="687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91BA-C1B9-4E08-AD15-3962E0923257}">
      <dsp:nvSpPr>
        <dsp:cNvPr id="0" name=""/>
        <dsp:cNvSpPr/>
      </dsp:nvSpPr>
      <dsp:spPr>
        <a:xfrm>
          <a:off x="308609" y="0"/>
          <a:ext cx="3497580" cy="209151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17329C17-6566-4A2C-8B46-E9957514EF36}">
      <dsp:nvSpPr>
        <dsp:cNvPr id="0" name=""/>
        <dsp:cNvSpPr/>
      </dsp:nvSpPr>
      <dsp:spPr>
        <a:xfrm>
          <a:off x="46612" y="627455"/>
          <a:ext cx="1147442"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Material Conflict of Interest</a:t>
          </a:r>
        </a:p>
      </dsp:txBody>
      <dsp:txXfrm>
        <a:off x="87452" y="668295"/>
        <a:ext cx="1065762" cy="754927"/>
      </dsp:txXfrm>
    </dsp:sp>
    <dsp:sp modelId="{35BAD0FF-7830-4FFE-BE84-D68C90F8AA48}">
      <dsp:nvSpPr>
        <dsp:cNvPr id="0" name=""/>
        <dsp:cNvSpPr/>
      </dsp:nvSpPr>
      <dsp:spPr>
        <a:xfrm>
          <a:off x="2255298" y="6526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Informed Consent</a:t>
          </a:r>
        </a:p>
      </dsp:txBody>
      <dsp:txXfrm>
        <a:off x="2296138" y="693494"/>
        <a:ext cx="859100" cy="754927"/>
      </dsp:txXfrm>
    </dsp:sp>
    <dsp:sp modelId="{497FF78C-9D58-466B-B239-04B5D48E48BE}">
      <dsp:nvSpPr>
        <dsp:cNvPr id="0" name=""/>
        <dsp:cNvSpPr/>
      </dsp:nvSpPr>
      <dsp:spPr>
        <a:xfrm>
          <a:off x="1264914" y="644254"/>
          <a:ext cx="940780" cy="836607"/>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Disclose</a:t>
          </a:r>
        </a:p>
      </dsp:txBody>
      <dsp:txXfrm>
        <a:off x="1305754" y="685094"/>
        <a:ext cx="859100" cy="754927"/>
      </dsp:txXfrm>
    </dsp:sp>
    <dsp:sp modelId="{D934105F-346E-4505-8FC5-4FC29844DB7F}">
      <dsp:nvSpPr>
        <dsp:cNvPr id="0" name=""/>
        <dsp:cNvSpPr/>
      </dsp:nvSpPr>
      <dsp:spPr>
        <a:xfrm>
          <a:off x="3258004" y="633349"/>
          <a:ext cx="851453" cy="824819"/>
        </a:xfrm>
        <a:prstGeom prst="roundRect">
          <a:avLst/>
        </a:prstGeom>
        <a:solidFill>
          <a:srgbClr val="6969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Manage</a:t>
          </a:r>
        </a:p>
      </dsp:txBody>
      <dsp:txXfrm>
        <a:off x="3298268" y="673613"/>
        <a:ext cx="770925" cy="7442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a:defRPr sz="1200"/>
            </a:lvl1pPr>
          </a:lstStyle>
          <a:p>
            <a:pPr>
              <a:defRPr/>
            </a:pPr>
            <a:endParaRPr lang="en-US" dirty="0"/>
          </a:p>
        </p:txBody>
      </p:sp>
      <p:sp>
        <p:nvSpPr>
          <p:cNvPr id="3" name="Date Placeholder 2"/>
          <p:cNvSpPr>
            <a:spLocks noGrp="1"/>
          </p:cNvSpPr>
          <p:nvPr>
            <p:ph type="dt" sz="quarter" idx="1"/>
          </p:nvPr>
        </p:nvSpPr>
        <p:spPr>
          <a:xfrm>
            <a:off x="3979125" y="1"/>
            <a:ext cx="3045529" cy="465932"/>
          </a:xfrm>
          <a:prstGeom prst="rect">
            <a:avLst/>
          </a:prstGeom>
        </p:spPr>
        <p:txBody>
          <a:bodyPr vert="horz" lIns="94014" tIns="47008" rIns="94014" bIns="47008" rtlCol="0"/>
          <a:lstStyle>
            <a:lvl1pPr algn="r">
              <a:defRPr sz="1200"/>
            </a:lvl1pPr>
          </a:lstStyle>
          <a:p>
            <a:pPr>
              <a:defRPr/>
            </a:pPr>
            <a:fld id="{2518D2F9-5733-4AD1-B913-F4753260786C}" type="datetimeFigureOut">
              <a:rPr lang="en-US"/>
              <a:pPr>
                <a:defRPr/>
              </a:pPr>
              <a:t>4/3/2020</a:t>
            </a:fld>
            <a:endParaRPr lang="en-US" dirty="0"/>
          </a:p>
        </p:txBody>
      </p:sp>
      <p:sp>
        <p:nvSpPr>
          <p:cNvPr id="4" name="Footer Placeholder 3"/>
          <p:cNvSpPr>
            <a:spLocks noGrp="1"/>
          </p:cNvSpPr>
          <p:nvPr>
            <p:ph type="ftr" sz="quarter" idx="2"/>
          </p:nvPr>
        </p:nvSpPr>
        <p:spPr>
          <a:xfrm>
            <a:off x="3" y="8844752"/>
            <a:ext cx="3045530" cy="465932"/>
          </a:xfrm>
          <a:prstGeom prst="rect">
            <a:avLst/>
          </a:prstGeom>
        </p:spPr>
        <p:txBody>
          <a:bodyPr vert="horz" lIns="94014" tIns="47008" rIns="94014" bIns="47008"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9125" y="8844752"/>
            <a:ext cx="3045529" cy="465932"/>
          </a:xfrm>
          <a:prstGeom prst="rect">
            <a:avLst/>
          </a:prstGeom>
        </p:spPr>
        <p:txBody>
          <a:bodyPr vert="horz" lIns="94014" tIns="47008" rIns="94014" bIns="47008" rtlCol="0" anchor="b"/>
          <a:lstStyle>
            <a:lvl1pPr algn="r">
              <a:defRPr sz="1200"/>
            </a:lvl1pPr>
          </a:lstStyle>
          <a:p>
            <a:pPr>
              <a:defRPr/>
            </a:pPr>
            <a:fld id="{3C0DD0E5-6AE6-433A-97B7-AAFDE7B255C8}" type="slidenum">
              <a:rPr lang="en-US"/>
              <a:pPr>
                <a:defRPr/>
              </a:pPr>
              <a:t>‹#›</a:t>
            </a:fld>
            <a:endParaRPr lang="en-US" dirty="0"/>
          </a:p>
        </p:txBody>
      </p:sp>
    </p:spTree>
    <p:extLst>
      <p:ext uri="{BB962C8B-B14F-4D97-AF65-F5344CB8AC3E}">
        <p14:creationId xmlns:p14="http://schemas.microsoft.com/office/powerpoint/2010/main" val="2465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5530" cy="465932"/>
          </a:xfrm>
          <a:prstGeom prst="rect">
            <a:avLst/>
          </a:prstGeom>
        </p:spPr>
        <p:txBody>
          <a:bodyPr vert="horz" lIns="94014" tIns="47008" rIns="94014" bIns="4700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9125" y="1"/>
            <a:ext cx="3045529" cy="465932"/>
          </a:xfrm>
          <a:prstGeom prst="rect">
            <a:avLst/>
          </a:prstGeom>
        </p:spPr>
        <p:txBody>
          <a:bodyPr vert="horz" lIns="94014" tIns="47008" rIns="94014" bIns="47008" rtlCol="0"/>
          <a:lstStyle>
            <a:lvl1pPr algn="r" fontAlgn="auto">
              <a:spcBef>
                <a:spcPts val="0"/>
              </a:spcBef>
              <a:spcAft>
                <a:spcPts val="0"/>
              </a:spcAft>
              <a:defRPr sz="1200">
                <a:latin typeface="+mn-lt"/>
              </a:defRPr>
            </a:lvl1pPr>
          </a:lstStyle>
          <a:p>
            <a:pPr>
              <a:defRPr/>
            </a:pPr>
            <a:fld id="{AED2B03A-84B1-4A31-8CCD-1F46AF875DD6}" type="datetimeFigureOut">
              <a:rPr lang="en-US"/>
              <a:pPr>
                <a:defRPr/>
              </a:pPr>
              <a:t>4/3/2020</a:t>
            </a:fld>
            <a:endParaRPr lang="en-US" dirty="0"/>
          </a:p>
        </p:txBody>
      </p:sp>
      <p:sp>
        <p:nvSpPr>
          <p:cNvPr id="4" name="Slide Image Placeholder 3"/>
          <p:cNvSpPr>
            <a:spLocks noGrp="1" noRot="1" noChangeAspect="1"/>
          </p:cNvSpPr>
          <p:nvPr>
            <p:ph type="sldImg" idx="2"/>
          </p:nvPr>
        </p:nvSpPr>
        <p:spPr>
          <a:xfrm>
            <a:off x="409575" y="698500"/>
            <a:ext cx="6207125" cy="3490913"/>
          </a:xfrm>
          <a:prstGeom prst="rect">
            <a:avLst/>
          </a:prstGeom>
          <a:noFill/>
          <a:ln w="12700">
            <a:solidFill>
              <a:prstClr val="black"/>
            </a:solidFill>
          </a:ln>
        </p:spPr>
        <p:txBody>
          <a:bodyPr vert="horz" lIns="94014" tIns="47008" rIns="94014" bIns="47008" rtlCol="0" anchor="ctr"/>
          <a:lstStyle/>
          <a:p>
            <a:pPr lvl="0"/>
            <a:endParaRPr lang="en-US" noProof="0" dirty="0"/>
          </a:p>
        </p:txBody>
      </p:sp>
      <p:sp>
        <p:nvSpPr>
          <p:cNvPr id="5" name="Notes Placeholder 4"/>
          <p:cNvSpPr>
            <a:spLocks noGrp="1"/>
          </p:cNvSpPr>
          <p:nvPr>
            <p:ph type="body" sz="quarter" idx="3"/>
          </p:nvPr>
        </p:nvSpPr>
        <p:spPr>
          <a:xfrm>
            <a:off x="701820" y="4422377"/>
            <a:ext cx="5622640" cy="4191796"/>
          </a:xfrm>
          <a:prstGeom prst="rect">
            <a:avLst/>
          </a:prstGeom>
        </p:spPr>
        <p:txBody>
          <a:bodyPr vert="horz" lIns="94014" tIns="47008" rIns="94014" bIns="4700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44752"/>
            <a:ext cx="3045530" cy="465932"/>
          </a:xfrm>
          <a:prstGeom prst="rect">
            <a:avLst/>
          </a:prstGeom>
        </p:spPr>
        <p:txBody>
          <a:bodyPr vert="horz" lIns="94014" tIns="47008" rIns="94014" bIns="4700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9125" y="8844752"/>
            <a:ext cx="3045529" cy="465932"/>
          </a:xfrm>
          <a:prstGeom prst="rect">
            <a:avLst/>
          </a:prstGeom>
        </p:spPr>
        <p:txBody>
          <a:bodyPr vert="horz" lIns="94014" tIns="47008" rIns="94014" bIns="47008" rtlCol="0" anchor="b"/>
          <a:lstStyle>
            <a:lvl1pPr algn="r" fontAlgn="auto">
              <a:spcBef>
                <a:spcPts val="0"/>
              </a:spcBef>
              <a:spcAft>
                <a:spcPts val="0"/>
              </a:spcAft>
              <a:defRPr sz="1200">
                <a:latin typeface="+mn-lt"/>
              </a:defRPr>
            </a:lvl1pPr>
          </a:lstStyle>
          <a:p>
            <a:pPr>
              <a:defRPr/>
            </a:pPr>
            <a:fld id="{60102D8A-74FB-43F7-838F-71943EB65402}" type="slidenum">
              <a:rPr lang="en-US"/>
              <a:pPr>
                <a:defRPr/>
              </a:pPr>
              <a:t>‹#›</a:t>
            </a:fld>
            <a:endParaRPr lang="en-US" dirty="0"/>
          </a:p>
        </p:txBody>
      </p:sp>
    </p:spTree>
    <p:extLst>
      <p:ext uri="{BB962C8B-B14F-4D97-AF65-F5344CB8AC3E}">
        <p14:creationId xmlns:p14="http://schemas.microsoft.com/office/powerpoint/2010/main" val="168937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a:t>
            </a:fld>
            <a:endParaRPr lang="en-US" dirty="0"/>
          </a:p>
        </p:txBody>
      </p:sp>
    </p:spTree>
    <p:extLst>
      <p:ext uri="{BB962C8B-B14F-4D97-AF65-F5344CB8AC3E}">
        <p14:creationId xmlns:p14="http://schemas.microsoft.com/office/powerpoint/2010/main" val="321367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914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293287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350" name="Shape 350"/>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92196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1871773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a:bodyPr>
          <a:lstStyle/>
          <a:p>
            <a:endParaRPr dirty="0"/>
          </a:p>
        </p:txBody>
      </p:sp>
    </p:spTree>
    <p:extLst>
      <p:ext uri="{BB962C8B-B14F-4D97-AF65-F5344CB8AC3E}">
        <p14:creationId xmlns:p14="http://schemas.microsoft.com/office/powerpoint/2010/main" val="63167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355" name="Shape 355"/>
          <p:cNvSpPr>
            <a:spLocks noGrp="1"/>
          </p:cNvSpPr>
          <p:nvPr>
            <p:ph type="body" sz="quarter" idx="1"/>
          </p:nvPr>
        </p:nvSpPr>
        <p:spPr>
          <a:prstGeom prst="rect">
            <a:avLst/>
          </a:prstGeom>
        </p:spPr>
        <p:txBody>
          <a:bodyPr>
            <a:normAutofit/>
          </a:bodyPr>
          <a:lstStyle/>
          <a:p>
            <a:pPr eaLnBrk="0" hangingPunct="0"/>
            <a:endParaRPr lang="en-US" dirty="0"/>
          </a:p>
        </p:txBody>
      </p:sp>
    </p:spTree>
    <p:extLst>
      <p:ext uri="{BB962C8B-B14F-4D97-AF65-F5344CB8AC3E}">
        <p14:creationId xmlns:p14="http://schemas.microsoft.com/office/powerpoint/2010/main" val="382724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16</a:t>
            </a:fld>
            <a:endParaRPr lang="en-US" dirty="0"/>
          </a:p>
        </p:txBody>
      </p:sp>
    </p:spTree>
    <p:extLst>
      <p:ext uri="{BB962C8B-B14F-4D97-AF65-F5344CB8AC3E}">
        <p14:creationId xmlns:p14="http://schemas.microsoft.com/office/powerpoint/2010/main" val="146750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37" name="Shape 137"/>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118543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44" tIns="46674" rIns="93344" bIns="46674"/>
          <a:lstStyle/>
          <a:p>
            <a:pPr>
              <a:defRPr/>
            </a:pPr>
            <a:fld id="{60102D8A-74FB-43F7-838F-71943EB6540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55903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lIns="93344" tIns="46674" rIns="93344" bIns="46674"/>
          <a:lstStyle/>
          <a:p>
            <a:pPr>
              <a:defRPr/>
            </a:pPr>
            <a:fld id="{60102D8A-74FB-43F7-838F-71943EB6540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53091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a:t>
            </a:fld>
            <a:endParaRPr lang="en-US" dirty="0"/>
          </a:p>
        </p:txBody>
      </p:sp>
    </p:spTree>
    <p:extLst>
      <p:ext uri="{BB962C8B-B14F-4D97-AF65-F5344CB8AC3E}">
        <p14:creationId xmlns:p14="http://schemas.microsoft.com/office/powerpoint/2010/main" val="133000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endParaRPr dirty="0"/>
          </a:p>
        </p:txBody>
      </p:sp>
    </p:spTree>
    <p:extLst>
      <p:ext uri="{BB962C8B-B14F-4D97-AF65-F5344CB8AC3E}">
        <p14:creationId xmlns:p14="http://schemas.microsoft.com/office/powerpoint/2010/main" val="125744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83810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17942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10626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1560458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23357">
              <a:defRPr/>
            </a:pP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25</a:t>
            </a:fld>
            <a:endParaRPr lang="en-US" dirty="0"/>
          </a:p>
        </p:txBody>
      </p:sp>
    </p:spTree>
    <p:extLst>
      <p:ext uri="{BB962C8B-B14F-4D97-AF65-F5344CB8AC3E}">
        <p14:creationId xmlns:p14="http://schemas.microsoft.com/office/powerpoint/2010/main" val="421680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pPr defTabSz="914305">
              <a:defRPr/>
            </a:pPr>
            <a:endParaRPr dirty="0"/>
          </a:p>
        </p:txBody>
      </p:sp>
    </p:spTree>
    <p:extLst>
      <p:ext uri="{BB962C8B-B14F-4D97-AF65-F5344CB8AC3E}">
        <p14:creationId xmlns:p14="http://schemas.microsoft.com/office/powerpoint/2010/main" val="3669469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09576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5429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439738" y="711200"/>
            <a:ext cx="6321425" cy="3556000"/>
          </a:xfrm>
          <a:prstGeom prst="rect">
            <a:avLst/>
          </a:prstGeom>
        </p:spPr>
        <p:txBody>
          <a:bodyPr/>
          <a:lstStyle/>
          <a:p>
            <a:endParaRPr dirty="0"/>
          </a:p>
        </p:txBody>
      </p:sp>
      <p:sp>
        <p:nvSpPr>
          <p:cNvPr id="288" name="Shape 288"/>
          <p:cNvSpPr>
            <a:spLocks noGrp="1"/>
          </p:cNvSpPr>
          <p:nvPr>
            <p:ph type="body" sz="quarter" idx="1"/>
          </p:nvPr>
        </p:nvSpPr>
        <p:spPr>
          <a:prstGeom prst="rect">
            <a:avLst/>
          </a:prstGeom>
        </p:spPr>
        <p:txBody>
          <a:bodyPr/>
          <a:lstStyle/>
          <a:p>
            <a:pPr defTabSz="914305">
              <a:defRPr/>
            </a:pPr>
            <a:endParaRPr lang="en-US" dirty="0"/>
          </a:p>
        </p:txBody>
      </p:sp>
    </p:spTree>
    <p:extLst>
      <p:ext uri="{BB962C8B-B14F-4D97-AF65-F5344CB8AC3E}">
        <p14:creationId xmlns:p14="http://schemas.microsoft.com/office/powerpoint/2010/main" val="275559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74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5">
              <a:defRPr/>
            </a:pPr>
            <a:endParaRPr lang="en-US" dirty="0"/>
          </a:p>
        </p:txBody>
      </p:sp>
    </p:spTree>
    <p:extLst>
      <p:ext uri="{BB962C8B-B14F-4D97-AF65-F5344CB8AC3E}">
        <p14:creationId xmlns:p14="http://schemas.microsoft.com/office/powerpoint/2010/main" val="476653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6858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7683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31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1747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35</a:t>
            </a:fld>
            <a:endParaRPr lang="en-US" dirty="0"/>
          </a:p>
        </p:txBody>
      </p:sp>
    </p:spTree>
    <p:extLst>
      <p:ext uri="{BB962C8B-B14F-4D97-AF65-F5344CB8AC3E}">
        <p14:creationId xmlns:p14="http://schemas.microsoft.com/office/powerpoint/2010/main" val="4288193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endParaRPr dirty="0"/>
          </a:p>
        </p:txBody>
      </p:sp>
    </p:spTree>
    <p:extLst>
      <p:ext uri="{BB962C8B-B14F-4D97-AF65-F5344CB8AC3E}">
        <p14:creationId xmlns:p14="http://schemas.microsoft.com/office/powerpoint/2010/main" val="2921317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385" name="Shape 385"/>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791414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0" name="Shape 49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20876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293" name="Shape 293"/>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124309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857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40</a:t>
            </a:fld>
            <a:endParaRPr lang="en-US" dirty="0"/>
          </a:p>
        </p:txBody>
      </p:sp>
    </p:spTree>
    <p:extLst>
      <p:ext uri="{BB962C8B-B14F-4D97-AF65-F5344CB8AC3E}">
        <p14:creationId xmlns:p14="http://schemas.microsoft.com/office/powerpoint/2010/main" val="1567627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95" name="Shape 495"/>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4152467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85" name="Shape 485"/>
          <p:cNvSpPr>
            <a:spLocks noGrp="1"/>
          </p:cNvSpPr>
          <p:nvPr>
            <p:ph type="body" sz="quarter" idx="1"/>
          </p:nvPr>
        </p:nvSpPr>
        <p:spPr>
          <a:prstGeom prst="rect">
            <a:avLst/>
          </a:prstGeom>
        </p:spPr>
        <p:txBody>
          <a:bodyPr/>
          <a:lstStyle/>
          <a:p>
            <a:endParaRPr lang="en-US" dirty="0"/>
          </a:p>
        </p:txBody>
      </p:sp>
    </p:spTree>
    <p:extLst>
      <p:ext uri="{BB962C8B-B14F-4D97-AF65-F5344CB8AC3E}">
        <p14:creationId xmlns:p14="http://schemas.microsoft.com/office/powerpoint/2010/main" val="275440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385" name="Shape 385"/>
          <p:cNvSpPr>
            <a:spLocks noGrp="1"/>
          </p:cNvSpPr>
          <p:nvPr>
            <p:ph type="body" sz="quarter" idx="1"/>
          </p:nvPr>
        </p:nvSpPr>
        <p:spPr>
          <a:prstGeom prst="rect">
            <a:avLst/>
          </a:prstGeom>
        </p:spPr>
        <p:txBody>
          <a:bodyPr/>
          <a:lstStyle/>
          <a:p>
            <a:pPr defTabSz="914305">
              <a:defRPr/>
            </a:pPr>
            <a:endParaRPr lang="en-US" dirty="0"/>
          </a:p>
        </p:txBody>
      </p:sp>
    </p:spTree>
    <p:extLst>
      <p:ext uri="{BB962C8B-B14F-4D97-AF65-F5344CB8AC3E}">
        <p14:creationId xmlns:p14="http://schemas.microsoft.com/office/powerpoint/2010/main" val="1075158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55" name="Shape 455"/>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791634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70" name="Shape 470"/>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2312879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480" name="Shape 480"/>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057944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942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997776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28596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87100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777453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2701603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52</a:t>
            </a:fld>
            <a:endParaRPr lang="en-US" dirty="0"/>
          </a:p>
        </p:txBody>
      </p:sp>
    </p:spTree>
    <p:extLst>
      <p:ext uri="{BB962C8B-B14F-4D97-AF65-F5344CB8AC3E}">
        <p14:creationId xmlns:p14="http://schemas.microsoft.com/office/powerpoint/2010/main" val="1953184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1559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8989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1881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56</a:t>
            </a:fld>
            <a:endParaRPr lang="en-US" dirty="0"/>
          </a:p>
        </p:txBody>
      </p:sp>
    </p:spTree>
    <p:extLst>
      <p:ext uri="{BB962C8B-B14F-4D97-AF65-F5344CB8AC3E}">
        <p14:creationId xmlns:p14="http://schemas.microsoft.com/office/powerpoint/2010/main" val="2560213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58537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445491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397299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a:t>
            </a:fld>
            <a:endParaRPr lang="en-US" dirty="0"/>
          </a:p>
        </p:txBody>
      </p:sp>
    </p:spTree>
    <p:extLst>
      <p:ext uri="{BB962C8B-B14F-4D97-AF65-F5344CB8AC3E}">
        <p14:creationId xmlns:p14="http://schemas.microsoft.com/office/powerpoint/2010/main" val="206250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endParaRPr lang="en-US" dirty="0"/>
          </a:p>
        </p:txBody>
      </p:sp>
    </p:spTree>
    <p:extLst>
      <p:ext uri="{BB962C8B-B14F-4D97-AF65-F5344CB8AC3E}">
        <p14:creationId xmlns:p14="http://schemas.microsoft.com/office/powerpoint/2010/main" val="784805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14305">
              <a:defRPr/>
            </a:pPr>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61</a:t>
            </a:fld>
            <a:endParaRPr lang="en-US" dirty="0"/>
          </a:p>
        </p:txBody>
      </p:sp>
    </p:spTree>
    <p:extLst>
      <p:ext uri="{BB962C8B-B14F-4D97-AF65-F5344CB8AC3E}">
        <p14:creationId xmlns:p14="http://schemas.microsoft.com/office/powerpoint/2010/main" val="23348813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56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pPr defTabSz="933447">
              <a:defRPr/>
            </a:pPr>
            <a:endParaRPr lang="en-US" dirty="0"/>
          </a:p>
        </p:txBody>
      </p:sp>
    </p:spTree>
    <p:extLst>
      <p:ext uri="{BB962C8B-B14F-4D97-AF65-F5344CB8AC3E}">
        <p14:creationId xmlns:p14="http://schemas.microsoft.com/office/powerpoint/2010/main" val="153250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95762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noRot="1" noChangeAspect="1"/>
          </p:cNvSpPr>
          <p:nvPr>
            <p:ph type="sldImg"/>
          </p:nvPr>
        </p:nvSpPr>
        <p:spPr>
          <a:xfrm>
            <a:off x="409575" y="698500"/>
            <a:ext cx="6207125" cy="3490913"/>
          </a:xfrm>
          <a:prstGeom prst="rect">
            <a:avLst/>
          </a:prstGeom>
        </p:spPr>
        <p:txBody>
          <a:bodyPr/>
          <a:lstStyle/>
          <a:p>
            <a:endParaRPr dirty="0"/>
          </a:p>
        </p:txBody>
      </p:sp>
      <p:sp>
        <p:nvSpPr>
          <p:cNvPr id="588" name="Shape 588"/>
          <p:cNvSpPr>
            <a:spLocks noGrp="1"/>
          </p:cNvSpPr>
          <p:nvPr>
            <p:ph type="body" sz="quarter" idx="1"/>
          </p:nvPr>
        </p:nvSpPr>
        <p:spPr>
          <a:prstGeom prst="rect">
            <a:avLst/>
          </a:prstGeom>
        </p:spPr>
        <p:txBody>
          <a:bodyPr/>
          <a:lstStyle/>
          <a:p>
            <a:endParaRPr lang="en-US" dirty="0"/>
          </a:p>
        </p:txBody>
      </p:sp>
    </p:spTree>
    <p:extLst>
      <p:ext uri="{BB962C8B-B14F-4D97-AF65-F5344CB8AC3E}">
        <p14:creationId xmlns:p14="http://schemas.microsoft.com/office/powerpoint/2010/main" val="3989451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3389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330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6786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037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264" name="Shape 264"/>
          <p:cNvSpPr>
            <a:spLocks noGrp="1"/>
          </p:cNvSpPr>
          <p:nvPr>
            <p:ph type="body" sz="quarter" idx="1"/>
          </p:nvPr>
        </p:nvSpPr>
        <p:spPr>
          <a:prstGeom prst="rect">
            <a:avLst/>
          </a:prstGeom>
        </p:spPr>
        <p:txBody>
          <a:bodyPr>
            <a:normAutofit/>
          </a:bodyPr>
          <a:lstStyle/>
          <a:p>
            <a:endParaRPr dirty="0"/>
          </a:p>
        </p:txBody>
      </p:sp>
    </p:spTree>
    <p:extLst>
      <p:ext uri="{BB962C8B-B14F-4D97-AF65-F5344CB8AC3E}">
        <p14:creationId xmlns:p14="http://schemas.microsoft.com/office/powerpoint/2010/main" val="2346979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127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62582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2D8A-74FB-43F7-838F-71943EB65402}" type="slidenum">
              <a:rPr lang="en-US" smtClean="0"/>
              <a:pPr>
                <a:defRPr/>
              </a:pPr>
              <a:t>72</a:t>
            </a:fld>
            <a:endParaRPr lang="en-US" dirty="0"/>
          </a:p>
        </p:txBody>
      </p:sp>
    </p:spTree>
    <p:extLst>
      <p:ext uri="{BB962C8B-B14F-4D97-AF65-F5344CB8AC3E}">
        <p14:creationId xmlns:p14="http://schemas.microsoft.com/office/powerpoint/2010/main" val="28398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5076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438150" y="711200"/>
            <a:ext cx="6324600" cy="3557588"/>
          </a:xfrm>
          <a:prstGeom prst="rect">
            <a:avLst/>
          </a:prstGeom>
        </p:spPr>
        <p:txBody>
          <a:bodyPr/>
          <a:lstStyle/>
          <a:p>
            <a:endParaRPr dirty="0"/>
          </a:p>
        </p:txBody>
      </p:sp>
      <p:sp>
        <p:nvSpPr>
          <p:cNvPr id="174" name="Shape 174"/>
          <p:cNvSpPr>
            <a:spLocks noGrp="1"/>
          </p:cNvSpPr>
          <p:nvPr>
            <p:ph type="body" sz="quarter" idx="1"/>
          </p:nvPr>
        </p:nvSpPr>
        <p:spPr>
          <a:prstGeom prst="rect">
            <a:avLst/>
          </a:prstGeom>
        </p:spPr>
        <p:txBody>
          <a:bodyPr>
            <a:normAutofit/>
          </a:bodyPr>
          <a:lstStyle/>
          <a:p>
            <a:endParaRPr lang="en-US" dirty="0"/>
          </a:p>
        </p:txBody>
      </p:sp>
    </p:spTree>
    <p:extLst>
      <p:ext uri="{BB962C8B-B14F-4D97-AF65-F5344CB8AC3E}">
        <p14:creationId xmlns:p14="http://schemas.microsoft.com/office/powerpoint/2010/main" val="3685025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CertifiedFinancialPlannerBoardofStandards" TargetMode="External"/><Relationship Id="rId13" Type="http://schemas.openxmlformats.org/officeDocument/2006/relationships/image" Target="../media/image6.png"/><Relationship Id="rId3" Type="http://schemas.openxmlformats.org/officeDocument/2006/relationships/hyperlink" Target="http://www.cfp.net" TargetMode="External"/><Relationship Id="rId7" Type="http://schemas.openxmlformats.org/officeDocument/2006/relationships/hyperlink" Target="mailto:bod@CFPBoard.org" TargetMode="External"/><Relationship Id="rId12" Type="http://schemas.openxmlformats.org/officeDocument/2006/relationships/image" Target="../media/image1.png"/><Relationship Id="rId2" Type="http://schemas.openxmlformats.org/officeDocument/2006/relationships/image" Target="../media/image5.jp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mailto:media@CFPBoard.org" TargetMode="External"/><Relationship Id="rId11" Type="http://schemas.openxmlformats.org/officeDocument/2006/relationships/hyperlink" Target="https://www.linkedin.com/groups/3020476/profile" TargetMode="External"/><Relationship Id="rId5" Type="http://schemas.openxmlformats.org/officeDocument/2006/relationships/hyperlink" Target="mailto:renewal@CFPBoard.org" TargetMode="External"/><Relationship Id="rId15" Type="http://schemas.openxmlformats.org/officeDocument/2006/relationships/image" Target="../media/image8.png"/><Relationship Id="rId10" Type="http://schemas.openxmlformats.org/officeDocument/2006/relationships/hyperlink" Target="https://www.youtube.com/user/CFPBoardOfStandards" TargetMode="External"/><Relationship Id="rId4" Type="http://schemas.openxmlformats.org/officeDocument/2006/relationships/hyperlink" Target="mailto:mail@CFPBoard.org" TargetMode="External"/><Relationship Id="rId9" Type="http://schemas.openxmlformats.org/officeDocument/2006/relationships/hyperlink" Target="https://twitter.com/cfpboard" TargetMode="External"/><Relationship Id="rId1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 Photo">
    <p:bg>
      <p:bgPr>
        <a:solidFill>
          <a:srgbClr val="FDC82F"/>
        </a:solidFill>
        <a:effectLst/>
      </p:bgPr>
    </p:bg>
    <p:spTree>
      <p:nvGrpSpPr>
        <p:cNvPr id="1" name=""/>
        <p:cNvGrpSpPr/>
        <p:nvPr/>
      </p:nvGrpSpPr>
      <p:grpSpPr>
        <a:xfrm>
          <a:off x="0" y="0"/>
          <a:ext cx="0" cy="0"/>
          <a:chOff x="0" y="0"/>
          <a:chExt cx="0" cy="0"/>
        </a:xfrm>
      </p:grpSpPr>
      <p:pic>
        <p:nvPicPr>
          <p:cNvPr id="3" name="Picture 2" descr="Interior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420781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14" name="Rectangle 1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Text Placeholder 9"/>
          <p:cNvSpPr>
            <a:spLocks noGrp="1"/>
          </p:cNvSpPr>
          <p:nvPr>
            <p:ph type="body" sz="quarter" idx="11"/>
          </p:nvPr>
        </p:nvSpPr>
        <p:spPr>
          <a:xfrm>
            <a:off x="5724128" y="3608731"/>
            <a:ext cx="2761072" cy="309958"/>
          </a:xfrm>
          <a:noFill/>
        </p:spPr>
        <p:txBody>
          <a:bodyPr wrap="square" lIns="90000" tIns="46800" rIns="90000" bIns="46800" anchor="t" anchorCtr="0">
            <a:spAutoFit/>
          </a:bodyPr>
          <a:lstStyle>
            <a:lvl1pPr marL="0" indent="0">
              <a:buNone/>
              <a:defRPr sz="1400" b="1" spc="-20" baseline="0">
                <a:solidFill>
                  <a:schemeClr val="tx1">
                    <a:lumMod val="65000"/>
                    <a:lumOff val="35000"/>
                  </a:schemeClr>
                </a:solidFill>
              </a:defRPr>
            </a:lvl1pPr>
          </a:lstStyle>
          <a:p>
            <a:pPr lvl="0"/>
            <a:r>
              <a:rPr lang="en-US" dirty="0"/>
              <a:t>Click to edit Master text</a:t>
            </a:r>
          </a:p>
        </p:txBody>
      </p:sp>
      <p:sp>
        <p:nvSpPr>
          <p:cNvPr id="4" name="Text Placeholder 13"/>
          <p:cNvSpPr>
            <a:spLocks noGrp="1"/>
          </p:cNvSpPr>
          <p:nvPr>
            <p:ph type="body" sz="quarter" idx="17"/>
          </p:nvPr>
        </p:nvSpPr>
        <p:spPr>
          <a:xfrm>
            <a:off x="5724000" y="379275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5" name="Text Placeholder 9"/>
          <p:cNvSpPr>
            <a:spLocks noGrp="1"/>
          </p:cNvSpPr>
          <p:nvPr>
            <p:ph type="body" sz="quarter" idx="26"/>
          </p:nvPr>
        </p:nvSpPr>
        <p:spPr>
          <a:xfrm>
            <a:off x="5724256" y="2939494"/>
            <a:ext cx="2761072" cy="309958"/>
          </a:xfrm>
          <a:noFill/>
        </p:spPr>
        <p:txBody>
          <a:bodyPr wrap="square" lIns="90000" tIns="46800" rIns="90000" bIns="46800" anchor="t" anchorCtr="0">
            <a:spAutoFit/>
          </a:bodyPr>
          <a:lstStyle>
            <a:lvl1pPr marL="0" indent="0">
              <a:buNone/>
              <a:defRPr sz="1400" b="1" spc="-20" baseline="0">
                <a:solidFill>
                  <a:schemeClr val="bg2">
                    <a:lumMod val="50000"/>
                  </a:schemeClr>
                </a:solidFill>
              </a:defRPr>
            </a:lvl1pPr>
          </a:lstStyle>
          <a:p>
            <a:pPr lvl="0"/>
            <a:r>
              <a:rPr lang="en-US" dirty="0"/>
              <a:t>Click to edit Master text</a:t>
            </a:r>
          </a:p>
        </p:txBody>
      </p:sp>
      <p:sp>
        <p:nvSpPr>
          <p:cNvPr id="6" name="Text Placeholder 13"/>
          <p:cNvSpPr>
            <a:spLocks noGrp="1"/>
          </p:cNvSpPr>
          <p:nvPr>
            <p:ph type="body" sz="quarter" idx="27"/>
          </p:nvPr>
        </p:nvSpPr>
        <p:spPr>
          <a:xfrm>
            <a:off x="5724128" y="3135665"/>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7" name="Text Placeholder 9"/>
          <p:cNvSpPr>
            <a:spLocks noGrp="1"/>
          </p:cNvSpPr>
          <p:nvPr>
            <p:ph type="body" sz="quarter" idx="28"/>
          </p:nvPr>
        </p:nvSpPr>
        <p:spPr>
          <a:xfrm>
            <a:off x="5724256" y="2241000"/>
            <a:ext cx="2761072" cy="309958"/>
          </a:xfrm>
          <a:noFill/>
        </p:spPr>
        <p:txBody>
          <a:bodyPr wrap="square" lIns="90000" tIns="46800" rIns="90000" bIns="46800" anchor="t" anchorCtr="0">
            <a:spAutoFit/>
          </a:bodyPr>
          <a:lstStyle>
            <a:lvl1pPr marL="0" indent="0">
              <a:buNone/>
              <a:defRPr sz="1400" b="1" spc="-20" baseline="0">
                <a:solidFill>
                  <a:schemeClr val="bg1">
                    <a:lumMod val="65000"/>
                  </a:schemeClr>
                </a:solidFill>
              </a:defRPr>
            </a:lvl1pPr>
          </a:lstStyle>
          <a:p>
            <a:pPr lvl="0"/>
            <a:r>
              <a:rPr lang="en-US" dirty="0"/>
              <a:t>Click to edit Master text</a:t>
            </a:r>
          </a:p>
        </p:txBody>
      </p:sp>
      <p:sp>
        <p:nvSpPr>
          <p:cNvPr id="8" name="Text Placeholder 13"/>
          <p:cNvSpPr>
            <a:spLocks noGrp="1"/>
          </p:cNvSpPr>
          <p:nvPr>
            <p:ph type="body" sz="quarter" idx="29"/>
          </p:nvPr>
        </p:nvSpPr>
        <p:spPr>
          <a:xfrm>
            <a:off x="5724128" y="24459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9" name="Text Placeholder 9"/>
          <p:cNvSpPr>
            <a:spLocks noGrp="1"/>
          </p:cNvSpPr>
          <p:nvPr>
            <p:ph type="body" sz="quarter" idx="30"/>
          </p:nvPr>
        </p:nvSpPr>
        <p:spPr>
          <a:xfrm>
            <a:off x="5724256" y="1551331"/>
            <a:ext cx="2761072" cy="309958"/>
          </a:xfrm>
          <a:noFill/>
        </p:spPr>
        <p:txBody>
          <a:bodyPr wrap="square" lIns="90000" tIns="46800" rIns="90000" bIns="46800" anchor="t" anchorCtr="0">
            <a:spAutoFit/>
          </a:bodyPr>
          <a:lstStyle>
            <a:lvl1pPr marL="0" indent="0">
              <a:buNone/>
              <a:defRPr sz="1400" b="1" spc="-20" baseline="0">
                <a:solidFill>
                  <a:srgbClr val="FDC82F"/>
                </a:solidFill>
              </a:defRPr>
            </a:lvl1pPr>
          </a:lstStyle>
          <a:p>
            <a:pPr lvl="0"/>
            <a:r>
              <a:rPr lang="en-US" dirty="0"/>
              <a:t>Click to edit Master text</a:t>
            </a:r>
          </a:p>
        </p:txBody>
      </p:sp>
      <p:sp>
        <p:nvSpPr>
          <p:cNvPr id="10" name="Text Placeholder 13"/>
          <p:cNvSpPr>
            <a:spLocks noGrp="1"/>
          </p:cNvSpPr>
          <p:nvPr>
            <p:ph type="body" sz="quarter" idx="31"/>
          </p:nvPr>
        </p:nvSpPr>
        <p:spPr>
          <a:xfrm>
            <a:off x="5724128" y="1747502"/>
            <a:ext cx="2761072" cy="267595"/>
          </a:xfrm>
        </p:spPr>
        <p:txBody>
          <a:bodyPr wrap="square">
            <a:spAutoFit/>
          </a:bodyPr>
          <a:lstStyle>
            <a:lvl1pPr marL="0" indent="0" algn="just">
              <a:lnSpc>
                <a:spcPts val="1400"/>
              </a:lnSpc>
              <a:buNone/>
              <a:defRPr sz="1000" cap="none" spc="-10" baseline="0">
                <a:solidFill>
                  <a:srgbClr val="333333"/>
                </a:solidFill>
              </a:defRPr>
            </a:lvl1pPr>
          </a:lstStyle>
          <a:p>
            <a:pPr lvl="0"/>
            <a:r>
              <a:rPr lang="en-US" dirty="0"/>
              <a:t>Click to edit Master text styles</a:t>
            </a:r>
          </a:p>
        </p:txBody>
      </p:sp>
      <p:sp>
        <p:nvSpPr>
          <p:cNvPr id="11" name="Chart Placeholder 9"/>
          <p:cNvSpPr>
            <a:spLocks noGrp="1"/>
          </p:cNvSpPr>
          <p:nvPr>
            <p:ph type="chart" sz="quarter" idx="32"/>
          </p:nvPr>
        </p:nvSpPr>
        <p:spPr>
          <a:xfrm>
            <a:off x="468000" y="1485900"/>
            <a:ext cx="5076000" cy="2538000"/>
          </a:xfrm>
        </p:spPr>
        <p:txBody>
          <a:bodyPr anchor="ctr"/>
          <a:lstStyle>
            <a:lvl1pPr algn="ctr">
              <a:defRPr sz="1400">
                <a:solidFill>
                  <a:schemeClr val="tx1">
                    <a:lumMod val="75000"/>
                    <a:lumOff val="25000"/>
                  </a:schemeClr>
                </a:solidFill>
              </a:defRPr>
            </a:lvl1pPr>
          </a:lstStyle>
          <a:p>
            <a:endParaRPr lang="en-US" dirty="0"/>
          </a:p>
        </p:txBody>
      </p:sp>
      <p:cxnSp>
        <p:nvCxnSpPr>
          <p:cNvPr id="15" name="Straight Connector 14"/>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6"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7"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extLst>
      <p:ext uri="{BB962C8B-B14F-4D97-AF65-F5344CB8AC3E}">
        <p14:creationId xmlns:p14="http://schemas.microsoft.com/office/powerpoint/2010/main" val="361959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2" name="Picture 1" descr="WashingtonDC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Title 1"/>
          <p:cNvSpPr>
            <a:spLocks noGrp="1"/>
          </p:cNvSpPr>
          <p:nvPr>
            <p:ph type="ctrTitle" hasCustomPrompt="1"/>
          </p:nvPr>
        </p:nvSpPr>
        <p:spPr>
          <a:xfrm>
            <a:off x="0" y="1428750"/>
            <a:ext cx="9144000" cy="857250"/>
          </a:xfrm>
        </p:spPr>
        <p:txBody>
          <a:bodyPr>
            <a:noAutofit/>
          </a:bodyPr>
          <a:lstStyle>
            <a:lvl1pPr algn="ctr">
              <a:defRPr sz="6600" b="1" i="0" cap="all">
                <a:solidFill>
                  <a:schemeClr val="bg1"/>
                </a:solidFill>
              </a:defRPr>
            </a:lvl1pPr>
          </a:lstStyle>
          <a:p>
            <a:r>
              <a:rPr lang="en-US" dirty="0"/>
              <a:t>CONTACT US</a:t>
            </a:r>
          </a:p>
        </p:txBody>
      </p:sp>
      <p:sp>
        <p:nvSpPr>
          <p:cNvPr id="13" name="TextBox 12"/>
          <p:cNvSpPr txBox="1"/>
          <p:nvPr userDrawn="1"/>
        </p:nvSpPr>
        <p:spPr>
          <a:xfrm>
            <a:off x="609600" y="3086100"/>
            <a:ext cx="1828800" cy="1877437"/>
          </a:xfrm>
          <a:prstGeom prst="rect">
            <a:avLst/>
          </a:prstGeom>
          <a:noFill/>
        </p:spPr>
        <p:txBody>
          <a:bodyPr wrap="square" rtlCol="0">
            <a:spAutoFit/>
          </a:bodyPr>
          <a:lstStyle/>
          <a:p>
            <a:r>
              <a:rPr lang="en-US" sz="800" b="1" kern="1200" dirty="0">
                <a:solidFill>
                  <a:schemeClr val="bg1"/>
                </a:solidFill>
                <a:latin typeface="Arial" charset="0"/>
                <a:ea typeface="+mn-ea"/>
                <a:cs typeface="+mn-cs"/>
                <a:hlinkClick r:id="rId3"/>
              </a:rPr>
              <a:t>http://www.cfp.net</a:t>
            </a:r>
            <a:endParaRPr lang="en-US" sz="800" b="1" kern="1200" dirty="0">
              <a:solidFill>
                <a:schemeClr val="bg1"/>
              </a:solidFill>
              <a:latin typeface="Arial" charset="0"/>
              <a:ea typeface="+mn-ea"/>
              <a:cs typeface="+mn-cs"/>
            </a:endParaRPr>
          </a:p>
          <a:p>
            <a:endParaRPr lang="en-US" sz="800" b="1"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General Questions</a:t>
            </a:r>
          </a:p>
          <a:p>
            <a:r>
              <a:rPr lang="en-US" sz="800" u="sng" kern="1200" dirty="0">
                <a:solidFill>
                  <a:schemeClr val="bg1"/>
                </a:solidFill>
                <a:latin typeface="Arial" charset="0"/>
                <a:ea typeface="+mn-ea"/>
                <a:cs typeface="+mn-cs"/>
                <a:hlinkClick r:id="rId4"/>
              </a:rPr>
              <a:t>mail@cfpboard.org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Renewal Questions</a:t>
            </a:r>
          </a:p>
          <a:p>
            <a:r>
              <a:rPr lang="en-US" sz="800" u="sng" kern="1200" dirty="0">
                <a:solidFill>
                  <a:schemeClr val="bg1"/>
                </a:solidFill>
                <a:latin typeface="Arial" charset="0"/>
                <a:ea typeface="+mn-ea"/>
                <a:cs typeface="+mn-cs"/>
                <a:hlinkClick r:id="rId5"/>
              </a:rPr>
              <a:t>renewal@cfpboard.org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Media Questions</a:t>
            </a:r>
          </a:p>
          <a:p>
            <a:r>
              <a:rPr lang="en-US" sz="800" u="sng" kern="1200" dirty="0">
                <a:solidFill>
                  <a:schemeClr val="bg1"/>
                </a:solidFill>
                <a:latin typeface="Arial" charset="0"/>
                <a:ea typeface="+mn-ea"/>
                <a:cs typeface="+mn-cs"/>
                <a:hlinkClick r:id="rId6"/>
              </a:rPr>
              <a:t>media@cfpboard.org</a:t>
            </a:r>
          </a:p>
          <a:p>
            <a:endParaRPr lang="en-US" sz="800" kern="1200" dirty="0">
              <a:solidFill>
                <a:schemeClr val="bg1"/>
              </a:solidFill>
              <a:latin typeface="Arial" charset="0"/>
              <a:ea typeface="+mn-ea"/>
              <a:cs typeface="+mn-cs"/>
            </a:endParaRPr>
          </a:p>
          <a:p>
            <a:r>
              <a:rPr lang="en-US" sz="800" b="1" kern="1200" dirty="0">
                <a:solidFill>
                  <a:schemeClr val="bg1"/>
                </a:solidFill>
                <a:latin typeface="Arial" charset="0"/>
                <a:ea typeface="+mn-ea"/>
                <a:cs typeface="+mn-cs"/>
              </a:rPr>
              <a:t>Contact the Board of Directors</a:t>
            </a:r>
          </a:p>
          <a:p>
            <a:r>
              <a:rPr lang="en-US" sz="800" u="sng" kern="1200" dirty="0">
                <a:solidFill>
                  <a:schemeClr val="bg1"/>
                </a:solidFill>
                <a:latin typeface="Arial" charset="0"/>
                <a:ea typeface="+mn-ea"/>
                <a:cs typeface="+mn-cs"/>
                <a:hlinkClick r:id="rId7"/>
              </a:rPr>
              <a:t>BOD@cfpboard.org</a:t>
            </a:r>
          </a:p>
          <a:p>
            <a:endParaRPr lang="en-US" sz="1200" b="1" dirty="0">
              <a:solidFill>
                <a:schemeClr val="bg1"/>
              </a:solidFill>
            </a:endParaRPr>
          </a:p>
        </p:txBody>
      </p:sp>
      <p:sp>
        <p:nvSpPr>
          <p:cNvPr id="15" name="TextBox 14"/>
          <p:cNvSpPr txBox="1"/>
          <p:nvPr userDrawn="1"/>
        </p:nvSpPr>
        <p:spPr>
          <a:xfrm>
            <a:off x="2514600" y="3086101"/>
            <a:ext cx="1828800" cy="461665"/>
          </a:xfrm>
          <a:prstGeom prst="rect">
            <a:avLst/>
          </a:prstGeom>
          <a:noFill/>
        </p:spPr>
        <p:txBody>
          <a:bodyPr wrap="square" rtlCol="0">
            <a:spAutoFit/>
          </a:bodyPr>
          <a:lstStyle/>
          <a:p>
            <a:r>
              <a:rPr lang="en-US" sz="800" b="1" kern="1200" dirty="0">
                <a:solidFill>
                  <a:srgbClr val="FFFFFF"/>
                </a:solidFill>
                <a:latin typeface="Arial" charset="0"/>
                <a:ea typeface="+mn-ea"/>
                <a:cs typeface="+mn-cs"/>
              </a:rPr>
              <a:t>CFP Board</a:t>
            </a:r>
          </a:p>
          <a:p>
            <a:r>
              <a:rPr lang="en-US" sz="800" kern="1200" dirty="0">
                <a:solidFill>
                  <a:srgbClr val="FFFFFF"/>
                </a:solidFill>
                <a:latin typeface="Arial" charset="0"/>
                <a:ea typeface="+mn-ea"/>
                <a:cs typeface="+mn-cs"/>
              </a:rPr>
              <a:t>1425 K Street NW #800</a:t>
            </a:r>
          </a:p>
          <a:p>
            <a:r>
              <a:rPr lang="en-US" sz="800" kern="1200" dirty="0">
                <a:solidFill>
                  <a:srgbClr val="FFFFFF"/>
                </a:solidFill>
                <a:latin typeface="Arial" charset="0"/>
                <a:ea typeface="+mn-ea"/>
                <a:cs typeface="+mn-cs"/>
              </a:rPr>
              <a:t>Washington, DC 20005</a:t>
            </a:r>
          </a:p>
        </p:txBody>
      </p:sp>
      <p:cxnSp>
        <p:nvCxnSpPr>
          <p:cNvPr id="17" name="Straight Connector 16"/>
          <p:cNvCxnSpPr/>
          <p:nvPr userDrawn="1"/>
        </p:nvCxnSpPr>
        <p:spPr>
          <a:xfrm>
            <a:off x="533400" y="2571750"/>
            <a:ext cx="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38400" y="2571750"/>
            <a:ext cx="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962400" y="2571750"/>
            <a:ext cx="0" cy="1752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4038600" y="3323332"/>
            <a:ext cx="1828800" cy="1077218"/>
          </a:xfrm>
          <a:prstGeom prst="rect">
            <a:avLst/>
          </a:prstGeom>
          <a:noFill/>
        </p:spPr>
        <p:txBody>
          <a:bodyPr wrap="square" rtlCol="0">
            <a:spAutoFit/>
          </a:bodyPr>
          <a:lstStyle/>
          <a:p>
            <a:r>
              <a:rPr lang="cs-CZ" sz="800" b="1" kern="1200" dirty="0">
                <a:solidFill>
                  <a:schemeClr val="bg1"/>
                </a:solidFill>
                <a:latin typeface="Arial" charset="0"/>
                <a:ea typeface="+mn-ea"/>
                <a:cs typeface="+mn-cs"/>
              </a:rPr>
              <a:t>(800) 487-1497 (Toll-Free)</a:t>
            </a:r>
          </a:p>
          <a:p>
            <a:r>
              <a:rPr lang="is-IS" sz="800" b="1" kern="1200" dirty="0">
                <a:solidFill>
                  <a:schemeClr val="bg1"/>
                </a:solidFill>
                <a:latin typeface="Arial" charset="0"/>
                <a:ea typeface="+mn-ea"/>
                <a:cs typeface="+mn-cs"/>
              </a:rPr>
              <a:t>(202)</a:t>
            </a:r>
            <a:r>
              <a:rPr lang="is-IS" sz="800" b="1" kern="1200" baseline="0" dirty="0">
                <a:solidFill>
                  <a:schemeClr val="bg1"/>
                </a:solidFill>
                <a:latin typeface="Arial" charset="0"/>
                <a:ea typeface="+mn-ea"/>
                <a:cs typeface="+mn-cs"/>
              </a:rPr>
              <a:t> </a:t>
            </a:r>
            <a:r>
              <a:rPr lang="is-IS" sz="800" b="1" kern="1200" dirty="0">
                <a:solidFill>
                  <a:schemeClr val="bg1"/>
                </a:solidFill>
                <a:latin typeface="Arial" charset="0"/>
                <a:ea typeface="+mn-ea"/>
                <a:cs typeface="+mn-cs"/>
              </a:rPr>
              <a:t>379-2200</a:t>
            </a:r>
          </a:p>
          <a:p>
            <a:endParaRPr lang="is-IS" sz="800" b="0" kern="1200" dirty="0">
              <a:solidFill>
                <a:schemeClr val="bg1"/>
              </a:solidFill>
              <a:latin typeface="Arial" charset="0"/>
              <a:ea typeface="+mn-ea"/>
              <a:cs typeface="+mn-cs"/>
            </a:endParaRPr>
          </a:p>
          <a:p>
            <a:r>
              <a:rPr lang="is-IS" sz="800" b="0" kern="1200" dirty="0">
                <a:solidFill>
                  <a:schemeClr val="bg1"/>
                </a:solidFill>
                <a:latin typeface="Arial" charset="0"/>
                <a:ea typeface="+mn-ea"/>
                <a:cs typeface="+mn-cs"/>
              </a:rPr>
              <a:t>Fax: 202-379-2299</a:t>
            </a:r>
          </a:p>
          <a:p>
            <a:endParaRPr lang="is-IS" sz="800" b="0" kern="1200" dirty="0">
              <a:solidFill>
                <a:schemeClr val="bg1"/>
              </a:solidFill>
              <a:latin typeface="Arial" charset="0"/>
              <a:ea typeface="+mn-ea"/>
              <a:cs typeface="+mn-cs"/>
            </a:endParaRPr>
          </a:p>
          <a:p>
            <a:r>
              <a:rPr lang="en-US" sz="800" kern="1200" dirty="0">
                <a:solidFill>
                  <a:schemeClr val="bg1"/>
                </a:solidFill>
                <a:latin typeface="Arial" charset="0"/>
                <a:ea typeface="+mn-ea"/>
                <a:cs typeface="+mn-cs"/>
              </a:rPr>
              <a:t>CFP Board's regular business hours are 8:30 AM to 6:00 PM</a:t>
            </a:r>
            <a:r>
              <a:rPr lang="en-US" sz="800" kern="1200" baseline="0" dirty="0">
                <a:solidFill>
                  <a:schemeClr val="bg1"/>
                </a:solidFill>
                <a:latin typeface="Arial" charset="0"/>
                <a:ea typeface="+mn-ea"/>
                <a:cs typeface="+mn-cs"/>
              </a:rPr>
              <a:t> ET</a:t>
            </a:r>
          </a:p>
          <a:p>
            <a:r>
              <a:rPr lang="en-US" sz="800" kern="1200" dirty="0">
                <a:solidFill>
                  <a:schemeClr val="bg1"/>
                </a:solidFill>
                <a:latin typeface="Arial" charset="0"/>
                <a:ea typeface="+mn-ea"/>
                <a:cs typeface="+mn-cs"/>
              </a:rPr>
              <a:t>Monday through Friday. </a:t>
            </a:r>
          </a:p>
        </p:txBody>
      </p:sp>
      <p:cxnSp>
        <p:nvCxnSpPr>
          <p:cNvPr id="24" name="Straight Connector 23"/>
          <p:cNvCxnSpPr/>
          <p:nvPr userDrawn="1"/>
        </p:nvCxnSpPr>
        <p:spPr>
          <a:xfrm>
            <a:off x="6096000" y="2571750"/>
            <a:ext cx="0" cy="1600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629400" y="2571750"/>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8"/>
              </a:rPr>
              <a:t>https://www.facebook.com/CertifiedFinancialPlannerBoardofStandards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7" name="TextBox 26"/>
          <p:cNvSpPr txBox="1"/>
          <p:nvPr userDrawn="1"/>
        </p:nvSpPr>
        <p:spPr>
          <a:xfrm>
            <a:off x="6629400" y="2995196"/>
            <a:ext cx="2286000" cy="338554"/>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9"/>
              </a:rPr>
              <a:t>https://twitter.com/cfpboard</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8" name="TextBox 27"/>
          <p:cNvSpPr txBox="1"/>
          <p:nvPr userDrawn="1"/>
        </p:nvSpPr>
        <p:spPr>
          <a:xfrm>
            <a:off x="6629400" y="3329212"/>
            <a:ext cx="2286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0"/>
              </a:rPr>
              <a:t>https://www.youtube.com/user/CFPBoardOfStandards</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9" name="TextBox 28"/>
          <p:cNvSpPr txBox="1"/>
          <p:nvPr userDrawn="1"/>
        </p:nvSpPr>
        <p:spPr>
          <a:xfrm>
            <a:off x="6629400" y="3710285"/>
            <a:ext cx="1905000" cy="461665"/>
          </a:xfrm>
          <a:prstGeom prst="rect">
            <a:avLst/>
          </a:prstGeom>
          <a:noFill/>
        </p:spPr>
        <p:txBody>
          <a:bodyPr wrap="square" rtlCol="0">
            <a:spAutoFit/>
          </a:bodyPr>
          <a:lstStyle/>
          <a:p>
            <a:r>
              <a:rPr lang="en-US" sz="800" kern="1200" dirty="0">
                <a:solidFill>
                  <a:srgbClr val="FFFFFF"/>
                </a:solidFill>
                <a:latin typeface="Arial" charset="0"/>
                <a:ea typeface="+mn-ea"/>
                <a:cs typeface="+mn-cs"/>
                <a:hlinkClick r:id="rId11"/>
              </a:rPr>
              <a:t>https://www.linkedin.com/groups/3020476/profile</a:t>
            </a:r>
            <a:endParaRPr lang="en-US" sz="800" kern="1200" dirty="0">
              <a:solidFill>
                <a:srgbClr val="FFFFFF"/>
              </a:solidFill>
              <a:latin typeface="Arial" charset="0"/>
              <a:ea typeface="+mn-ea"/>
              <a:cs typeface="+mn-cs"/>
            </a:endParaRPr>
          </a:p>
          <a:p>
            <a:endParaRPr lang="en-US" sz="800" kern="1200" dirty="0">
              <a:solidFill>
                <a:srgbClr val="FFFFFF"/>
              </a:solidFill>
              <a:latin typeface="Arial" charset="0"/>
              <a:ea typeface="+mn-ea"/>
              <a:cs typeface="+mn-cs"/>
            </a:endParaRPr>
          </a:p>
        </p:txBody>
      </p:sp>
      <p:sp>
        <p:nvSpPr>
          <p:cNvPr id="21" name="Rectangle 20"/>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CFPBoard_Logo_Black_WhtBg_smal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pic>
        <p:nvPicPr>
          <p:cNvPr id="30" name="Picture 29" descr="icon_laptop.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 y="2533650"/>
            <a:ext cx="742950" cy="495300"/>
          </a:xfrm>
          <a:prstGeom prst="rect">
            <a:avLst/>
          </a:prstGeom>
        </p:spPr>
      </p:pic>
      <p:pic>
        <p:nvPicPr>
          <p:cNvPr id="32" name="Picture 31" descr="icon_mai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90800" y="2533650"/>
            <a:ext cx="685800" cy="457200"/>
          </a:xfrm>
          <a:prstGeom prst="rect">
            <a:avLst/>
          </a:prstGeom>
        </p:spPr>
      </p:pic>
      <p:pic>
        <p:nvPicPr>
          <p:cNvPr id="33" name="Picture 32" descr="icon_phon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74795" y="2571750"/>
            <a:ext cx="497205" cy="685800"/>
          </a:xfrm>
          <a:prstGeom prst="rect">
            <a:avLst/>
          </a:prstGeom>
        </p:spPr>
      </p:pic>
      <p:pic>
        <p:nvPicPr>
          <p:cNvPr id="34" name="Picture 33" descr="icon_social.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172200" y="2571750"/>
            <a:ext cx="435610" cy="16002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Blac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42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Yellow">
    <p:bg>
      <p:bgPr>
        <a:solidFill>
          <a:srgbClr val="FDC82F"/>
        </a:solidFill>
        <a:effectLst/>
      </p:bgPr>
    </p:bg>
    <p:spTree>
      <p:nvGrpSpPr>
        <p:cNvPr id="1" name=""/>
        <p:cNvGrpSpPr/>
        <p:nvPr/>
      </p:nvGrpSpPr>
      <p:grpSpPr>
        <a:xfrm>
          <a:off x="0" y="0"/>
          <a:ext cx="0" cy="0"/>
          <a:chOff x="0" y="0"/>
          <a:chExt cx="0" cy="0"/>
        </a:xfrm>
      </p:grpSpPr>
      <p:sp>
        <p:nvSpPr>
          <p:cNvPr id="2" name="Rectangle 1"/>
          <p:cNvSpPr/>
          <p:nvPr userDrawn="1"/>
        </p:nvSpPr>
        <p:spPr>
          <a:xfrm>
            <a:off x="0" y="2477497"/>
            <a:ext cx="9144000" cy="913070"/>
          </a:xfrm>
          <a:prstGeom prst="rect">
            <a:avLst/>
          </a:prstGeom>
        </p:spPr>
        <p:txBody>
          <a:bodyPr wrap="square">
            <a:spAutoFit/>
          </a:bodyPr>
          <a:lstStyle/>
          <a:p>
            <a:pPr algn="ctr">
              <a:lnSpc>
                <a:spcPct val="80000"/>
              </a:lnSpc>
            </a:pPr>
            <a:r>
              <a:rPr lang="en-US" sz="6400" b="1" i="0" cap="all" dirty="0">
                <a:solidFill>
                  <a:srgbClr val="000000"/>
                </a:solidFill>
              </a:rPr>
              <a:t>THANK YOU</a:t>
            </a:r>
          </a:p>
        </p:txBody>
      </p:sp>
      <p:pic>
        <p:nvPicPr>
          <p:cNvPr id="6" name="Picture 5"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0" y="1809750"/>
            <a:ext cx="1844636" cy="416889"/>
          </a:xfrm>
          <a:prstGeom prst="rect">
            <a:avLst/>
          </a:prstGeom>
        </p:spPr>
      </p:pic>
    </p:spTree>
    <p:extLst>
      <p:ext uri="{BB962C8B-B14F-4D97-AF65-F5344CB8AC3E}">
        <p14:creationId xmlns:p14="http://schemas.microsoft.com/office/powerpoint/2010/main" val="202810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 Black with Wht BG">
    <p:bg>
      <p:bgPr>
        <a:solidFill>
          <a:srgbClr val="FDC82F"/>
        </a:solidFill>
        <a:effectLst/>
      </p:bgPr>
    </p:bg>
    <p:spTree>
      <p:nvGrpSpPr>
        <p:cNvPr id="1" name=""/>
        <p:cNvGrpSpPr/>
        <p:nvPr/>
      </p:nvGrpSpPr>
      <p:grpSpPr>
        <a:xfrm>
          <a:off x="0" y="0"/>
          <a:ext cx="0" cy="0"/>
          <a:chOff x="0" y="0"/>
          <a:chExt cx="0" cy="0"/>
        </a:xfrm>
      </p:grpSpPr>
      <p:sp>
        <p:nvSpPr>
          <p:cNvPr id="5" name="Rectangle 4"/>
          <p:cNvSpPr/>
          <p:nvPr userDrawn="1"/>
        </p:nvSpPr>
        <p:spPr>
          <a:xfrm>
            <a:off x="0" y="4629151"/>
            <a:ext cx="9144000" cy="271869"/>
          </a:xfrm>
          <a:prstGeom prst="rect">
            <a:avLst/>
          </a:prstGeom>
        </p:spPr>
        <p:txBody>
          <a:bodyPr wrap="square">
            <a:spAutoFit/>
          </a:bodyPr>
          <a:lstStyle/>
          <a:p>
            <a:pPr algn="ctr">
              <a:lnSpc>
                <a:spcPct val="80000"/>
              </a:lnSpc>
            </a:pPr>
            <a:r>
              <a:rPr lang="en-US" sz="1400" cap="all" spc="190" dirty="0"/>
              <a:t>CERTIFIED FINANCIAL PLANNER BOARD OF STANDARDS, INC.</a:t>
            </a:r>
          </a:p>
        </p:txBody>
      </p:sp>
      <p:pic>
        <p:nvPicPr>
          <p:cNvPr id="6" name="Picture 5" descr="CFPBoard_Logo_Black_Wht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050" y="1803887"/>
            <a:ext cx="6819900" cy="1535727"/>
          </a:xfrm>
          <a:prstGeom prst="rect">
            <a:avLst/>
          </a:prstGeom>
        </p:spPr>
      </p:pic>
    </p:spTree>
    <p:extLst>
      <p:ext uri="{BB962C8B-B14F-4D97-AF65-F5344CB8AC3E}">
        <p14:creationId xmlns:p14="http://schemas.microsoft.com/office/powerpoint/2010/main" val="114722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tx1">
                <a:lumMod val="65000"/>
                <a:lumOff val="35000"/>
              </a:schemeClr>
            </a:gs>
            <a:gs pos="44000">
              <a:schemeClr val="tx1">
                <a:lumMod val="75000"/>
                <a:lumOff val="25000"/>
              </a:schemeClr>
            </a:gs>
            <a:gs pos="0">
              <a:schemeClr val="tx1">
                <a:lumMod val="85000"/>
                <a:lumOff val="15000"/>
              </a:schemeClr>
            </a:gs>
          </a:gsLst>
          <a:lin ang="16200000" scaled="0"/>
          <a:tileRect/>
        </a:gradFill>
        <a:effectLst/>
      </p:bgPr>
    </p:bg>
    <p:spTree>
      <p:nvGrpSpPr>
        <p:cNvPr id="1" name=""/>
        <p:cNvGrpSpPr/>
        <p:nvPr/>
      </p:nvGrpSpPr>
      <p:grpSpPr>
        <a:xfrm>
          <a:off x="0" y="0"/>
          <a:ext cx="0" cy="0"/>
          <a:chOff x="0" y="0"/>
          <a:chExt cx="0" cy="0"/>
        </a:xfrm>
      </p:grpSpPr>
      <p:pic>
        <p:nvPicPr>
          <p:cNvPr id="5" name="Picture 4" descr="CFPBoard_Logo_Black_WhtBg_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819150"/>
            <a:ext cx="1844636" cy="4168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gradFill flip="none" rotWithShape="1">
          <a:gsLst>
            <a:gs pos="36000">
              <a:schemeClr val="bg1">
                <a:tint val="80000"/>
                <a:satMod val="3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2171700"/>
            <a:ext cx="5791200" cy="914400"/>
          </a:xfrm>
        </p:spPr>
        <p:txBody>
          <a:bodyPr>
            <a:noAutofit/>
          </a:bodyPr>
          <a:lstStyle>
            <a:lvl1pPr>
              <a:defRPr sz="4400" b="1" i="0" cap="all">
                <a:solidFill>
                  <a:srgbClr val="696969"/>
                </a:solidFill>
              </a:defRPr>
            </a:lvl1pPr>
          </a:lstStyle>
          <a:p>
            <a:r>
              <a:rPr lang="en-US" dirty="0"/>
              <a:t>Click To Edit Section Header</a:t>
            </a:r>
          </a:p>
        </p:txBody>
      </p:sp>
      <p:cxnSp>
        <p:nvCxnSpPr>
          <p:cNvPr id="12" name="Straight Connector 11"/>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3"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4"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Dark">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21" name="Title 1"/>
          <p:cNvSpPr>
            <a:spLocks noGrp="1"/>
          </p:cNvSpPr>
          <p:nvPr>
            <p:ph type="ctrTitle" hasCustomPrompt="1"/>
          </p:nvPr>
        </p:nvSpPr>
        <p:spPr>
          <a:xfrm>
            <a:off x="533400" y="2171700"/>
            <a:ext cx="5791200" cy="914400"/>
          </a:xfrm>
        </p:spPr>
        <p:txBody>
          <a:bodyPr>
            <a:noAutofit/>
          </a:bodyPr>
          <a:lstStyle>
            <a:lvl1pPr>
              <a:defRPr sz="4400" b="1" i="0" cap="all">
                <a:solidFill>
                  <a:schemeClr val="tx1"/>
                </a:solidFill>
              </a:defRPr>
            </a:lvl1pPr>
          </a:lstStyle>
          <a:p>
            <a:r>
              <a:rPr lang="en-US" dirty="0"/>
              <a:t>Click To Edit Section Header</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Photo">
    <p:bg>
      <p:bgPr>
        <a:gradFill flip="none" rotWithShape="1">
          <a:gsLst>
            <a:gs pos="0">
              <a:schemeClr val="bg1">
                <a:lumMod val="50000"/>
                <a:lumOff val="50000"/>
              </a:schemeClr>
            </a:gs>
            <a:gs pos="38000">
              <a:schemeClr val="bg1">
                <a:lumMod val="65000"/>
                <a:lumOff val="35000"/>
              </a:schemeClr>
            </a:gs>
            <a:gs pos="10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pic>
        <p:nvPicPr>
          <p:cNvPr id="2" name="Picture 1" descr="handshake_wide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cxnSp>
        <p:nvCxnSpPr>
          <p:cNvPr id="17" name="Straight Connector 16"/>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8"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19"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2" name="Title 1"/>
          <p:cNvSpPr>
            <a:spLocks noGrp="1"/>
          </p:cNvSpPr>
          <p:nvPr>
            <p:ph type="ctrTitle" hasCustomPrompt="1"/>
          </p:nvPr>
        </p:nvSpPr>
        <p:spPr>
          <a:xfrm>
            <a:off x="533400" y="2171700"/>
            <a:ext cx="5791200" cy="914400"/>
          </a:xfrm>
        </p:spPr>
        <p:txBody>
          <a:bodyPr>
            <a:noAutofit/>
          </a:bodyPr>
          <a:lstStyle>
            <a:lvl1pPr>
              <a:defRPr sz="4400" b="1" i="0" cap="all">
                <a:solidFill>
                  <a:schemeClr val="tx1"/>
                </a:solidFill>
              </a:defRPr>
            </a:lvl1pPr>
          </a:lstStyle>
          <a:p>
            <a:r>
              <a:rPr lang="en-US" dirty="0"/>
              <a:t>Click To Edit Section Header</a:t>
            </a:r>
          </a:p>
        </p:txBody>
      </p:sp>
      <p:sp>
        <p:nvSpPr>
          <p:cNvPr id="14" name="Rectangle 13"/>
          <p:cNvSpPr/>
          <p:nvPr userDrawn="1"/>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FPBoard_Logo_Black_WhtBg_sma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extLst>
      <p:ext uri="{BB962C8B-B14F-4D97-AF65-F5344CB8AC3E}">
        <p14:creationId xmlns:p14="http://schemas.microsoft.com/office/powerpoint/2010/main" val="10629410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rgbClr val="696969"/>
                </a:solidFill>
              </a:defRPr>
            </a:lvl1pPr>
          </a:lstStyle>
          <a:p>
            <a:r>
              <a:rPr lang="en-US" dirty="0"/>
              <a:t>Click To Edit Master</a:t>
            </a:r>
          </a:p>
        </p:txBody>
      </p:sp>
      <p:sp>
        <p:nvSpPr>
          <p:cNvPr id="3" name="Content Placeholder 2"/>
          <p:cNvSpPr>
            <a:spLocks noGrp="1"/>
          </p:cNvSpPr>
          <p:nvPr>
            <p:ph idx="1" hasCustomPrompt="1"/>
          </p:nvPr>
        </p:nvSpPr>
        <p:spPr>
          <a:xfrm>
            <a:off x="533400" y="1749028"/>
            <a:ext cx="6915150" cy="2765822"/>
          </a:xfrm>
        </p:spPr>
        <p:txBody>
          <a:bodyPr/>
          <a:lstStyle>
            <a:lvl1pPr>
              <a:defRPr>
                <a:solidFill>
                  <a:srgbClr val="696969"/>
                </a:solidFill>
              </a:defRPr>
            </a:lvl1pPr>
            <a:lvl2pPr>
              <a:buFont typeface="Wingdings" pitchFamily="2" charset="2"/>
              <a:buChar char="§"/>
              <a:defRPr>
                <a:solidFill>
                  <a:srgbClr val="696969"/>
                </a:solidFill>
              </a:defRPr>
            </a:lvl2pPr>
            <a:lvl3pPr>
              <a:buFont typeface="Arial" pitchFamily="34" charset="0"/>
              <a:buChar char="-"/>
              <a:defRPr>
                <a:solidFill>
                  <a:srgbClr val="696969"/>
                </a:solidFill>
              </a:defRPr>
            </a:lvl3pPr>
            <a:lvl4pPr>
              <a:buFont typeface="Arial" pitchFamily="34" charset="0"/>
              <a:buChar char="•"/>
              <a:defRPr>
                <a:solidFill>
                  <a:srgbClr val="696969"/>
                </a:solidFill>
              </a:defRPr>
            </a:lvl4pPr>
            <a:lvl5pPr>
              <a:defRPr>
                <a:solidFill>
                  <a:srgbClr val="6969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7"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8"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33400" y="1540670"/>
            <a:ext cx="8077200" cy="2688431"/>
          </a:xfrm>
        </p:spPr>
        <p:txBody>
          <a:bodyPr/>
          <a:lstStyle>
            <a:lvl1pPr marL="0" indent="0">
              <a:buNone/>
              <a:defRPr sz="3200">
                <a:solidFill>
                  <a:srgbClr val="6969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cxnSp>
        <p:nvCxnSpPr>
          <p:cNvPr id="14" name="Straight Connector 13"/>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15" name="Footer Placeholder 5"/>
          <p:cNvSpPr>
            <a:spLocks noGrp="1"/>
          </p:cNvSpPr>
          <p:nvPr>
            <p:ph type="ftr" sz="quarter" idx="1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lang="en-US" sz="1000" dirty="0">
              <a:latin typeface="Arial"/>
              <a:cs typeface="Arial"/>
            </a:endParaRPr>
          </a:p>
        </p:txBody>
      </p:sp>
      <p:sp>
        <p:nvSpPr>
          <p:cNvPr id="16"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17" name="Text Placeholder 9"/>
          <p:cNvSpPr>
            <a:spLocks noGrp="1"/>
          </p:cNvSpPr>
          <p:nvPr>
            <p:ph type="body" sz="quarter" idx="13" hasCustomPrompt="1"/>
          </p:nvPr>
        </p:nvSpPr>
        <p:spPr>
          <a:xfrm>
            <a:off x="533400" y="4276350"/>
            <a:ext cx="8077200" cy="238500"/>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18" name="Title 1"/>
          <p:cNvSpPr>
            <a:spLocks noGrp="1"/>
          </p:cNvSpPr>
          <p:nvPr>
            <p:ph type="title" hasCustomPrompt="1"/>
          </p:nvPr>
        </p:nvSpPr>
        <p:spPr>
          <a:xfrm>
            <a:off x="533400" y="754856"/>
            <a:ext cx="6915150" cy="857250"/>
          </a:xfrm>
        </p:spPr>
        <p:txBody>
          <a:bodyPr/>
          <a:lstStyle>
            <a:lvl1pPr>
              <a:defRPr baseline="0"/>
            </a:lvl1pPr>
          </a:lstStyle>
          <a:p>
            <a:r>
              <a:rPr lang="en-US" dirty="0"/>
              <a:t>Image Tile Layout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iles">
    <p:spTree>
      <p:nvGrpSpPr>
        <p:cNvPr id="1" name=""/>
        <p:cNvGrpSpPr/>
        <p:nvPr/>
      </p:nvGrpSpPr>
      <p:grpSpPr>
        <a:xfrm>
          <a:off x="0" y="0"/>
          <a:ext cx="0" cy="0"/>
          <a:chOff x="0" y="0"/>
          <a:chExt cx="0" cy="0"/>
        </a:xfrm>
      </p:grpSpPr>
      <p:sp>
        <p:nvSpPr>
          <p:cNvPr id="18" name="Rectangle 17"/>
          <p:cNvSpPr/>
          <p:nvPr userDrawn="1"/>
        </p:nvSpPr>
        <p:spPr>
          <a:xfrm>
            <a:off x="0" y="628650"/>
            <a:ext cx="9144000" cy="4514850"/>
          </a:xfrm>
          <a:prstGeom prst="rect">
            <a:avLst/>
          </a:prstGeom>
          <a:gradFill>
            <a:gsLst>
              <a:gs pos="4000">
                <a:schemeClr val="bg1">
                  <a:lumMod val="75000"/>
                </a:schemeClr>
              </a:gs>
              <a:gs pos="67000">
                <a:schemeClr val="bg1"/>
              </a:gs>
            </a:gsLst>
          </a:gradFill>
          <a:ln>
            <a:no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Image Tile Layout</a:t>
            </a:r>
          </a:p>
        </p:txBody>
      </p:sp>
      <p:cxnSp>
        <p:nvCxnSpPr>
          <p:cNvPr id="53" name="Straight Connector 52"/>
          <p:cNvCxnSpPr/>
          <p:nvPr userDrawn="1"/>
        </p:nvCxnSpPr>
        <p:spPr>
          <a:xfrm>
            <a:off x="228600" y="4800959"/>
            <a:ext cx="8686800" cy="0"/>
          </a:xfrm>
          <a:prstGeom prst="line">
            <a:avLst/>
          </a:prstGeom>
          <a:ln>
            <a:solidFill>
              <a:schemeClr val="tx1">
                <a:lumMod val="65000"/>
                <a:lumOff val="35000"/>
              </a:schemeClr>
            </a:solidFill>
          </a:ln>
          <a:effectLst/>
        </p:spPr>
        <p:style>
          <a:lnRef idx="1">
            <a:schemeClr val="dk1"/>
          </a:lnRef>
          <a:fillRef idx="0">
            <a:schemeClr val="dk1"/>
          </a:fillRef>
          <a:effectRef idx="0">
            <a:schemeClr val="dk1"/>
          </a:effectRef>
          <a:fontRef idx="minor">
            <a:schemeClr val="tx1"/>
          </a:fontRef>
        </p:style>
      </p:cxnSp>
      <p:sp>
        <p:nvSpPr>
          <p:cNvPr id="54" name="Footer Placeholder 5"/>
          <p:cNvSpPr>
            <a:spLocks noGrp="1"/>
          </p:cNvSpPr>
          <p:nvPr>
            <p:ph type="ftr" sz="quarter" idx="51"/>
          </p:nvPr>
        </p:nvSpPr>
        <p:spPr>
          <a:xfrm>
            <a:off x="152400" y="4858109"/>
            <a:ext cx="6324600" cy="171450"/>
          </a:xfrm>
          <a:prstGeom prst="rect">
            <a:avLst/>
          </a:prstGeom>
        </p:spPr>
        <p:txBody>
          <a:bodyPr/>
          <a:lstStyle>
            <a:lvl1pPr>
              <a:defRPr sz="800">
                <a:solidFill>
                  <a:schemeClr val="tx1">
                    <a:lumMod val="50000"/>
                    <a:lumOff val="50000"/>
                  </a:schemeClr>
                </a:solidFill>
              </a:defRPr>
            </a:lvl1pPr>
          </a:lstStyle>
          <a:p>
            <a:pPr>
              <a:defRPr/>
            </a:pPr>
            <a:endParaRPr kumimoji="1" lang="en-US" dirty="0">
              <a:latin typeface="Arial"/>
              <a:cs typeface="Arial"/>
            </a:endParaRPr>
          </a:p>
        </p:txBody>
      </p:sp>
      <p:sp>
        <p:nvSpPr>
          <p:cNvPr id="55" name="Slide Number Placeholder 4"/>
          <p:cNvSpPr>
            <a:spLocks noGrp="1"/>
          </p:cNvSpPr>
          <p:nvPr>
            <p:ph type="sldNum" sz="quarter" idx="12"/>
          </p:nvPr>
        </p:nvSpPr>
        <p:spPr>
          <a:xfrm>
            <a:off x="8610600" y="4858110"/>
            <a:ext cx="533400" cy="273844"/>
          </a:xfrm>
          <a:prstGeom prst="rect">
            <a:avLst/>
          </a:prstGeom>
        </p:spPr>
        <p:txBody>
          <a:bodyPr/>
          <a:lstStyle>
            <a:lvl1pPr>
              <a:defRPr sz="800">
                <a:solidFill>
                  <a:schemeClr val="tx1">
                    <a:lumMod val="50000"/>
                    <a:lumOff val="50000"/>
                  </a:schemeClr>
                </a:solidFill>
              </a:defRPr>
            </a:lvl1pPr>
          </a:lstStyle>
          <a:p>
            <a:pPr>
              <a:defRPr/>
            </a:pPr>
            <a:fld id="{3E9C9FDC-FC42-4F2B-B2DB-F1B41CA703B5}" type="slidenum">
              <a:rPr lang="en-US" smtClean="0"/>
              <a:pPr>
                <a:defRPr/>
              </a:pPr>
              <a:t>‹#›</a:t>
            </a:fld>
            <a:endParaRPr lang="en-US" dirty="0"/>
          </a:p>
        </p:txBody>
      </p:sp>
      <p:sp>
        <p:nvSpPr>
          <p:cNvPr id="50" name="Text Placeholder 9"/>
          <p:cNvSpPr>
            <a:spLocks noGrp="1"/>
          </p:cNvSpPr>
          <p:nvPr>
            <p:ph type="body" sz="quarter" idx="11" hasCustomPrompt="1"/>
          </p:nvPr>
        </p:nvSpPr>
        <p:spPr>
          <a:xfrm>
            <a:off x="5334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1" name="Picture Placeholder 6"/>
          <p:cNvSpPr>
            <a:spLocks noGrp="1"/>
          </p:cNvSpPr>
          <p:nvPr>
            <p:ph type="pic" sz="quarter" idx="40" hasCustomPrompt="1"/>
          </p:nvPr>
        </p:nvSpPr>
        <p:spPr>
          <a:xfrm>
            <a:off x="5338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2" name="Text Placeholder 9"/>
          <p:cNvSpPr>
            <a:spLocks noGrp="1"/>
          </p:cNvSpPr>
          <p:nvPr>
            <p:ph type="body" sz="quarter" idx="52" hasCustomPrompt="1"/>
          </p:nvPr>
        </p:nvSpPr>
        <p:spPr>
          <a:xfrm>
            <a:off x="32766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6" name="Picture Placeholder 6"/>
          <p:cNvSpPr>
            <a:spLocks noGrp="1"/>
          </p:cNvSpPr>
          <p:nvPr>
            <p:ph type="pic" sz="quarter" idx="53" hasCustomPrompt="1"/>
          </p:nvPr>
        </p:nvSpPr>
        <p:spPr>
          <a:xfrm>
            <a:off x="32770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7" name="Text Placeholder 9"/>
          <p:cNvSpPr>
            <a:spLocks noGrp="1"/>
          </p:cNvSpPr>
          <p:nvPr>
            <p:ph type="body" sz="quarter" idx="54" hasCustomPrompt="1"/>
          </p:nvPr>
        </p:nvSpPr>
        <p:spPr>
          <a:xfrm>
            <a:off x="6019800" y="2796711"/>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58" name="Picture Placeholder 6"/>
          <p:cNvSpPr>
            <a:spLocks noGrp="1"/>
          </p:cNvSpPr>
          <p:nvPr>
            <p:ph type="pic" sz="quarter" idx="55" hasCustomPrompt="1"/>
          </p:nvPr>
        </p:nvSpPr>
        <p:spPr>
          <a:xfrm>
            <a:off x="6020280" y="1671417"/>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59" name="Text Placeholder 9"/>
          <p:cNvSpPr>
            <a:spLocks noGrp="1"/>
          </p:cNvSpPr>
          <p:nvPr>
            <p:ph type="body" sz="quarter" idx="56" hasCustomPrompt="1"/>
          </p:nvPr>
        </p:nvSpPr>
        <p:spPr>
          <a:xfrm>
            <a:off x="5334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0" name="Picture Placeholder 6"/>
          <p:cNvSpPr>
            <a:spLocks noGrp="1"/>
          </p:cNvSpPr>
          <p:nvPr>
            <p:ph type="pic" sz="quarter" idx="57" hasCustomPrompt="1"/>
          </p:nvPr>
        </p:nvSpPr>
        <p:spPr>
          <a:xfrm>
            <a:off x="5338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1" name="Text Placeholder 9"/>
          <p:cNvSpPr>
            <a:spLocks noGrp="1"/>
          </p:cNvSpPr>
          <p:nvPr>
            <p:ph type="body" sz="quarter" idx="58" hasCustomPrompt="1"/>
          </p:nvPr>
        </p:nvSpPr>
        <p:spPr>
          <a:xfrm>
            <a:off x="32766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2" name="Picture Placeholder 6"/>
          <p:cNvSpPr>
            <a:spLocks noGrp="1"/>
          </p:cNvSpPr>
          <p:nvPr>
            <p:ph type="pic" sz="quarter" idx="59" hasCustomPrompt="1"/>
          </p:nvPr>
        </p:nvSpPr>
        <p:spPr>
          <a:xfrm>
            <a:off x="32770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
        <p:nvSpPr>
          <p:cNvPr id="63" name="Text Placeholder 9"/>
          <p:cNvSpPr>
            <a:spLocks noGrp="1"/>
          </p:cNvSpPr>
          <p:nvPr>
            <p:ph type="body" sz="quarter" idx="60" hasCustomPrompt="1"/>
          </p:nvPr>
        </p:nvSpPr>
        <p:spPr>
          <a:xfrm>
            <a:off x="6019800" y="4324350"/>
            <a:ext cx="2518784" cy="232239"/>
          </a:xfrm>
          <a:solidFill>
            <a:srgbClr val="FDC82F"/>
          </a:solidFill>
        </p:spPr>
        <p:txBody>
          <a:bodyPr wrap="square" lIns="43200" tIns="0" rIns="43200" bIns="0" anchor="ctr">
            <a:noAutofit/>
          </a:bodyPr>
          <a:lstStyle>
            <a:lvl1pPr marL="0" indent="0" algn="ctr">
              <a:spcBef>
                <a:spcPts val="0"/>
              </a:spcBef>
              <a:defRPr sz="1200" b="1" cap="none" spc="-10" baseline="0">
                <a:solidFill>
                  <a:schemeClr val="bg1"/>
                </a:solidFill>
              </a:defRPr>
            </a:lvl1pPr>
          </a:lstStyle>
          <a:p>
            <a:pPr lvl="0"/>
            <a:r>
              <a:rPr lang="en-US" dirty="0"/>
              <a:t>Click to add a caption</a:t>
            </a:r>
          </a:p>
        </p:txBody>
      </p:sp>
      <p:sp>
        <p:nvSpPr>
          <p:cNvPr id="64" name="Picture Placeholder 6"/>
          <p:cNvSpPr>
            <a:spLocks noGrp="1"/>
          </p:cNvSpPr>
          <p:nvPr>
            <p:ph type="pic" sz="quarter" idx="61" hasCustomPrompt="1"/>
          </p:nvPr>
        </p:nvSpPr>
        <p:spPr>
          <a:xfrm>
            <a:off x="6020280" y="3181350"/>
            <a:ext cx="2518372" cy="1101864"/>
          </a:xfrm>
          <a:solidFill>
            <a:srgbClr val="333333"/>
          </a:solidFill>
        </p:spPr>
        <p:txBody>
          <a:bodyPr anchor="ctr"/>
          <a:lstStyle>
            <a:lvl1pPr algn="ctr">
              <a:defRPr sz="1400" baseline="0">
                <a:solidFill>
                  <a:schemeClr val="bg1">
                    <a:lumMod val="75000"/>
                  </a:schemeClr>
                </a:solidFill>
              </a:defRPr>
            </a:lvl1pPr>
          </a:lstStyle>
          <a:p>
            <a:r>
              <a:rPr lang="es-ES" dirty="0"/>
              <a:t>image</a:t>
            </a:r>
            <a:endParaRPr lang="en-US" dirty="0"/>
          </a:p>
        </p:txBody>
      </p:sp>
    </p:spTree>
    <p:extLst>
      <p:ext uri="{BB962C8B-B14F-4D97-AF65-F5344CB8AC3E}">
        <p14:creationId xmlns:p14="http://schemas.microsoft.com/office/powerpoint/2010/main" val="136063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754856"/>
            <a:ext cx="6915150" cy="857250"/>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533400" y="1749028"/>
            <a:ext cx="6915150" cy="3051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571500"/>
          </a:xfrm>
          <a:prstGeom prst="rect">
            <a:avLst/>
          </a:prstGeom>
          <a:solidFill>
            <a:srgbClr val="FFCE34"/>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FPBoard_Logo_Black_WhtBg_small.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77306"/>
            <a:ext cx="1844636" cy="416889"/>
          </a:xfrm>
          <a:prstGeom prst="rect">
            <a:avLst/>
          </a:prstGeom>
        </p:spPr>
      </p:pic>
    </p:spTree>
  </p:cSld>
  <p:clrMap bg1="lt1" tx1="dk1" bg2="lt2" tx2="dk2" accent1="accent1" accent2="accent2" accent3="accent3" accent4="accent4" accent5="accent5" accent6="accent6" hlink="hlink" folHlink="folHlink"/>
  <p:sldLayoutIdLst>
    <p:sldLayoutId id="2147484113" r:id="rId1"/>
    <p:sldLayoutId id="2147484121" r:id="rId2"/>
    <p:sldLayoutId id="2147484109" r:id="rId3"/>
    <p:sldLayoutId id="2147484102" r:id="rId4"/>
    <p:sldLayoutId id="2147484106" r:id="rId5"/>
    <p:sldLayoutId id="2147484114" r:id="rId6"/>
    <p:sldLayoutId id="2147484094" r:id="rId7"/>
    <p:sldLayoutId id="2147484101" r:id="rId8"/>
    <p:sldLayoutId id="2147484111" r:id="rId9"/>
    <p:sldLayoutId id="2147484112" r:id="rId10"/>
    <p:sldLayoutId id="2147484093" r:id="rId11"/>
    <p:sldLayoutId id="2147484108" r:id="rId12"/>
    <p:sldLayoutId id="2147484115" r:id="rId13"/>
    <p:sldLayoutId id="2147484117" r:id="rId14"/>
  </p:sldLayoutIdLst>
  <p:hf hdr="0" ftr="0" dt="0"/>
  <p:txStyles>
    <p:titleStyle>
      <a:lvl1pPr algn="l" defTabSz="457200" rtl="0" eaLnBrk="1" latinLnBrk="0" hangingPunct="1">
        <a:spcBef>
          <a:spcPct val="0"/>
        </a:spcBef>
        <a:buNone/>
        <a:defRPr sz="3600" kern="1200">
          <a:solidFill>
            <a:srgbClr val="696969"/>
          </a:solidFill>
          <a:latin typeface="Arial Bold" pitchFamily="34" charset="0"/>
          <a:ea typeface="+mj-ea"/>
          <a:cs typeface="Arial Bold" pitchFamily="34" charset="0"/>
        </a:defRPr>
      </a:lvl1pPr>
    </p:titleStyle>
    <p:bodyStyle>
      <a:lvl1pPr marL="342900" indent="-342900" algn="l" defTabSz="457200" rtl="0" eaLnBrk="1" latinLnBrk="0" hangingPunct="1">
        <a:spcBef>
          <a:spcPct val="20000"/>
        </a:spcBef>
        <a:buClr>
          <a:srgbClr val="FFCE34"/>
        </a:buClr>
        <a:buSzPct val="125000"/>
        <a:buFont typeface="Arial" pitchFamily="34" charset="0"/>
        <a:buChar char="■"/>
        <a:defRPr sz="2400" kern="1200">
          <a:solidFill>
            <a:srgbClr val="696969"/>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E34"/>
        </a:buClr>
        <a:buSzPct val="125000"/>
        <a:buFont typeface="Wingdings" pitchFamily="2" charset="2"/>
        <a:buChar char="§"/>
        <a:defRPr sz="2200" kern="1200">
          <a:solidFill>
            <a:srgbClr val="696969"/>
          </a:solidFill>
          <a:latin typeface="Arial" pitchFamily="34" charset="0"/>
          <a:ea typeface="+mn-ea"/>
          <a:cs typeface="Arial" pitchFamily="34" charset="0"/>
        </a:defRPr>
      </a:lvl2pPr>
      <a:lvl3pPr marL="1143000" indent="-228600" algn="l" defTabSz="457200" rtl="0" eaLnBrk="1" latinLnBrk="0" hangingPunct="1">
        <a:spcBef>
          <a:spcPct val="20000"/>
        </a:spcBef>
        <a:buClr>
          <a:srgbClr val="FFCE34"/>
        </a:buClr>
        <a:buSzPct val="125000"/>
        <a:buFont typeface="Arial" pitchFamily="34" charset="0"/>
        <a:buChar char="-"/>
        <a:defRPr sz="2000" kern="1200">
          <a:solidFill>
            <a:srgbClr val="696969"/>
          </a:solidFill>
          <a:latin typeface="Arial" pitchFamily="34" charset="0"/>
          <a:ea typeface="+mn-ea"/>
          <a:cs typeface="Arial" pitchFamily="34" charset="0"/>
        </a:defRPr>
      </a:lvl3pPr>
      <a:lvl4pPr marL="1600200" indent="-228600" algn="l" defTabSz="457200" rtl="0" eaLnBrk="1" latinLnBrk="0" hangingPunct="1">
        <a:spcBef>
          <a:spcPct val="20000"/>
        </a:spcBef>
        <a:buClr>
          <a:srgbClr val="FFCE34"/>
        </a:buClr>
        <a:buSzPct val="125000"/>
        <a:buFont typeface="Arial" pitchFamily="34" charset="0"/>
        <a:buChar char="•"/>
        <a:defRPr sz="2000" kern="1200">
          <a:solidFill>
            <a:srgbClr val="696969"/>
          </a:solidFill>
          <a:latin typeface="Arial" pitchFamily="34" charset="0"/>
          <a:ea typeface="+mn-ea"/>
          <a:cs typeface="Arial" pitchFamily="34" charset="0"/>
        </a:defRPr>
      </a:lvl4pPr>
      <a:lvl5pPr marL="2057400" indent="-228600" algn="l" defTabSz="457200" rtl="0" eaLnBrk="1" latinLnBrk="0" hangingPunct="1">
        <a:spcBef>
          <a:spcPct val="20000"/>
        </a:spcBef>
        <a:buClr>
          <a:srgbClr val="FFCE34"/>
        </a:buClr>
        <a:buSzPct val="60000"/>
        <a:buFont typeface="Wingdings" pitchFamily="2" charset="2"/>
        <a:buChar char="q"/>
        <a:defRPr sz="2000" kern="1200">
          <a:solidFill>
            <a:srgbClr val="696969"/>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cfp.net/"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09750"/>
            <a:ext cx="8610600" cy="978729"/>
          </a:xfrm>
          <a:prstGeom prst="rect">
            <a:avLst/>
          </a:prstGeom>
        </p:spPr>
        <p:txBody>
          <a:bodyPr wrap="square">
            <a:spAutoFit/>
          </a:bodyPr>
          <a:lstStyle/>
          <a:p>
            <a:pPr>
              <a:lnSpc>
                <a:spcPct val="80000"/>
              </a:lnSpc>
            </a:pPr>
            <a:r>
              <a:rPr lang="en-US" sz="3600" b="1" cap="all" dirty="0">
                <a:solidFill>
                  <a:srgbClr val="FDC82F"/>
                </a:solidFill>
              </a:rPr>
              <a:t>ETHICS CE: </a:t>
            </a:r>
            <a:r>
              <a:rPr lang="en-US" sz="3600" b="1" i="0" cap="all" dirty="0">
                <a:solidFill>
                  <a:srgbClr val="FDC82F"/>
                </a:solidFill>
              </a:rPr>
              <a:t>CFP Board’s Revised</a:t>
            </a:r>
          </a:p>
          <a:p>
            <a:pPr>
              <a:lnSpc>
                <a:spcPct val="80000"/>
              </a:lnSpc>
            </a:pPr>
            <a:r>
              <a:rPr lang="en-US" sz="3600" b="1" i="1" cap="all" dirty="0">
                <a:solidFill>
                  <a:srgbClr val="FDC82F"/>
                </a:solidFill>
              </a:rPr>
              <a:t>Code and Standards</a:t>
            </a:r>
          </a:p>
        </p:txBody>
      </p:sp>
      <p:sp>
        <p:nvSpPr>
          <p:cNvPr id="6" name="Rectangle 5"/>
          <p:cNvSpPr/>
          <p:nvPr/>
        </p:nvSpPr>
        <p:spPr>
          <a:xfrm>
            <a:off x="649224" y="3572235"/>
            <a:ext cx="7162800" cy="923330"/>
          </a:xfrm>
          <a:prstGeom prst="rect">
            <a:avLst/>
          </a:prstGeom>
        </p:spPr>
        <p:txBody>
          <a:bodyPr wrap="square">
            <a:spAutoFit/>
          </a:bodyPr>
          <a:lstStyle/>
          <a:p>
            <a:endParaRPr lang="en-US" b="1" cap="all" dirty="0">
              <a:solidFill>
                <a:schemeClr val="bg1">
                  <a:lumMod val="85000"/>
                </a:schemeClr>
              </a:solidFill>
            </a:endParaRPr>
          </a:p>
          <a:p>
            <a:r>
              <a:rPr lang="en-US" b="1" cap="all" dirty="0">
                <a:solidFill>
                  <a:schemeClr val="bg1">
                    <a:lumMod val="85000"/>
                  </a:schemeClr>
                </a:solidFill>
              </a:rPr>
              <a:t>Presented BY Brett Danko, LLC</a:t>
            </a:r>
          </a:p>
          <a:p>
            <a:endParaRPr lang="en-US" b="1" cap="all" dirty="0">
              <a:solidFill>
                <a:schemeClr val="bg1">
                  <a:lumMod val="85000"/>
                </a:schemeClr>
              </a:solidFill>
            </a:endParaRP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990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26773" y="8238"/>
            <a:ext cx="6858000" cy="606054"/>
          </a:xfrm>
          <a:prstGeom prst="rect">
            <a:avLst/>
          </a:prstGeom>
        </p:spPr>
        <p:txBody>
          <a:bodyPr>
            <a:normAutofit/>
          </a:bodyPr>
          <a:lstStyle>
            <a:lvl1pPr algn="ctr"/>
          </a:lstStyle>
          <a:p>
            <a:pPr algn="l" hangingPunct="0"/>
            <a:r>
              <a:rPr lang="en-US" sz="2700" dirty="0">
                <a:solidFill>
                  <a:prstClr val="black"/>
                </a:solidFill>
                <a:sym typeface="Calibri"/>
              </a:rPr>
              <a:t>Code of Ethics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10</a:t>
            </a:fld>
            <a:endParaRPr lang="en-US" dirty="0"/>
          </a:p>
        </p:txBody>
      </p:sp>
      <p:sp>
        <p:nvSpPr>
          <p:cNvPr id="2" name="TextBox 1"/>
          <p:cNvSpPr txBox="1"/>
          <p:nvPr/>
        </p:nvSpPr>
        <p:spPr>
          <a:xfrm>
            <a:off x="477012" y="1290932"/>
            <a:ext cx="8382000" cy="3170099"/>
          </a:xfrm>
          <a:prstGeom prst="rect">
            <a:avLst/>
          </a:prstGeom>
          <a:noFill/>
        </p:spPr>
        <p:txBody>
          <a:bodyPr wrap="square" rtlCol="0">
            <a:spAutoFit/>
          </a:bodyPr>
          <a:lstStyle/>
          <a:p>
            <a:pPr marL="342900" indent="-342900">
              <a:buFont typeface="+mj-lt"/>
              <a:buAutoNum type="arabicPeriod"/>
            </a:pPr>
            <a:r>
              <a:rPr lang="en-US" sz="2500" dirty="0"/>
              <a:t>Act with honesty, integrity, competence, and diligence.</a:t>
            </a:r>
          </a:p>
          <a:p>
            <a:pPr marL="342900" indent="-342900">
              <a:buFont typeface="+mj-lt"/>
              <a:buAutoNum type="arabicPeriod"/>
            </a:pPr>
            <a:r>
              <a:rPr lang="en-US" sz="2500" dirty="0"/>
              <a:t>Act in the client’s best interests. </a:t>
            </a:r>
          </a:p>
          <a:p>
            <a:pPr marL="342900" indent="-342900">
              <a:buFont typeface="+mj-lt"/>
              <a:buAutoNum type="arabicPeriod"/>
            </a:pPr>
            <a:r>
              <a:rPr lang="en-US" sz="2500" dirty="0"/>
              <a:t>Exercise due care.  </a:t>
            </a:r>
          </a:p>
          <a:p>
            <a:pPr marL="342900" indent="-342900">
              <a:buFont typeface="+mj-lt"/>
              <a:buAutoNum type="arabicPeriod"/>
            </a:pPr>
            <a:r>
              <a:rPr lang="en-US" sz="2500" dirty="0"/>
              <a:t>Avoid or disclose and manage conflicts of interest.  </a:t>
            </a:r>
          </a:p>
          <a:p>
            <a:pPr marL="342900" indent="-342900">
              <a:buFont typeface="+mj-lt"/>
              <a:buAutoNum type="arabicPeriod"/>
            </a:pPr>
            <a:r>
              <a:rPr lang="en-US" sz="2500" dirty="0"/>
              <a:t>Maintain the confidentiality and protect the privacy of client information. </a:t>
            </a:r>
          </a:p>
          <a:p>
            <a:pPr marL="342900" indent="-342900">
              <a:buFont typeface="+mj-lt"/>
              <a:buAutoNum type="arabicPeriod"/>
            </a:pPr>
            <a:r>
              <a:rPr lang="en-US" sz="2500" dirty="0"/>
              <a:t>Act in a manner that reflects positively on the financial planning profession and CFP</a:t>
            </a:r>
            <a:r>
              <a:rPr lang="en-US" sz="2500" baseline="30000" dirty="0"/>
              <a:t>®</a:t>
            </a:r>
            <a:r>
              <a:rPr lang="en-US" sz="2500" dirty="0"/>
              <a:t> certification.   </a:t>
            </a:r>
          </a:p>
        </p:txBody>
      </p:sp>
      <p:sp>
        <p:nvSpPr>
          <p:cNvPr id="5" name="TextBox 4"/>
          <p:cNvSpPr txBox="1"/>
          <p:nvPr/>
        </p:nvSpPr>
        <p:spPr>
          <a:xfrm>
            <a:off x="228600" y="767712"/>
            <a:ext cx="5943600" cy="523220"/>
          </a:xfrm>
          <a:prstGeom prst="rect">
            <a:avLst/>
          </a:prstGeom>
          <a:noFill/>
        </p:spPr>
        <p:txBody>
          <a:bodyPr wrap="square" rtlCol="0">
            <a:spAutoFit/>
          </a:bodyPr>
          <a:lstStyle/>
          <a:p>
            <a:r>
              <a:rPr lang="en-US" sz="2800" dirty="0"/>
              <a:t>A CFP</a:t>
            </a:r>
            <a:r>
              <a:rPr lang="en-US" sz="2800" baseline="30000" dirty="0"/>
              <a:t>® </a:t>
            </a:r>
            <a:r>
              <a:rPr lang="en-US" sz="2800" dirty="0"/>
              <a:t>professional must:</a:t>
            </a:r>
          </a:p>
        </p:txBody>
      </p:sp>
    </p:spTree>
    <p:extLst>
      <p:ext uri="{BB962C8B-B14F-4D97-AF65-F5344CB8AC3E}">
        <p14:creationId xmlns:p14="http://schemas.microsoft.com/office/powerpoint/2010/main" val="298654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Standards of Conduct – Six Sections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11</a:t>
            </a:fld>
            <a:endParaRPr lang="en-US" dirty="0"/>
          </a:p>
        </p:txBody>
      </p:sp>
      <p:sp>
        <p:nvSpPr>
          <p:cNvPr id="16" name="Rectangle 15"/>
          <p:cNvSpPr/>
          <p:nvPr/>
        </p:nvSpPr>
        <p:spPr>
          <a:xfrm>
            <a:off x="228600" y="732165"/>
            <a:ext cx="3733800" cy="1219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Duties Owed to Clients</a:t>
            </a:r>
          </a:p>
        </p:txBody>
      </p:sp>
      <p:sp>
        <p:nvSpPr>
          <p:cNvPr id="18" name="Rectangle 17"/>
          <p:cNvSpPr/>
          <p:nvPr/>
        </p:nvSpPr>
        <p:spPr>
          <a:xfrm>
            <a:off x="4343400" y="732165"/>
            <a:ext cx="4114800" cy="1219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Financial Planning and Application of Practice Standards</a:t>
            </a:r>
          </a:p>
        </p:txBody>
      </p:sp>
      <p:sp>
        <p:nvSpPr>
          <p:cNvPr id="19" name="Rectangle 18"/>
          <p:cNvSpPr/>
          <p:nvPr/>
        </p:nvSpPr>
        <p:spPr>
          <a:xfrm>
            <a:off x="304800" y="2192596"/>
            <a:ext cx="3657600" cy="914400"/>
          </a:xfrm>
          <a:prstGeom prst="rect">
            <a:avLst/>
          </a:prstGeom>
          <a:solidFill>
            <a:srgbClr val="FDC82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Practice Standards</a:t>
            </a:r>
          </a:p>
        </p:txBody>
      </p:sp>
      <p:sp>
        <p:nvSpPr>
          <p:cNvPr id="20" name="Rectangle 19"/>
          <p:cNvSpPr/>
          <p:nvPr/>
        </p:nvSpPr>
        <p:spPr>
          <a:xfrm>
            <a:off x="304800" y="3333750"/>
            <a:ext cx="3733800" cy="1371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Duties Owed to Firms and Subordinates</a:t>
            </a:r>
          </a:p>
        </p:txBody>
      </p:sp>
      <p:sp>
        <p:nvSpPr>
          <p:cNvPr id="21" name="Rectangle 20"/>
          <p:cNvSpPr/>
          <p:nvPr/>
        </p:nvSpPr>
        <p:spPr>
          <a:xfrm>
            <a:off x="4343400" y="3348228"/>
            <a:ext cx="4114800" cy="1371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Duties Owed to CFP Board</a:t>
            </a:r>
          </a:p>
        </p:txBody>
      </p:sp>
      <p:sp>
        <p:nvSpPr>
          <p:cNvPr id="2" name="Rectangle 1"/>
          <p:cNvSpPr/>
          <p:nvPr/>
        </p:nvSpPr>
        <p:spPr>
          <a:xfrm>
            <a:off x="4343400" y="2221171"/>
            <a:ext cx="411480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Circumvention</a:t>
            </a:r>
          </a:p>
        </p:txBody>
      </p:sp>
    </p:spTree>
    <p:extLst>
      <p:ext uri="{BB962C8B-B14F-4D97-AF65-F5344CB8AC3E}">
        <p14:creationId xmlns:p14="http://schemas.microsoft.com/office/powerpoint/2010/main" val="10350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57" y="0"/>
            <a:ext cx="5615773" cy="507831"/>
          </a:xfrm>
          <a:prstGeom prst="rect">
            <a:avLst/>
          </a:prstGeom>
        </p:spPr>
        <p:txBody>
          <a:bodyPr wrap="square">
            <a:spAutoFit/>
          </a:bodyPr>
          <a:lstStyle/>
          <a:p>
            <a:r>
              <a:rPr lang="en-US" sz="2700" b="1" dirty="0">
                <a:solidFill>
                  <a:prstClr val="black"/>
                </a:solidFill>
              </a:rPr>
              <a:t>Integrity, Competence, Diligence</a:t>
            </a:r>
            <a:endParaRPr lang="en-US" sz="2700" b="1" dirty="0"/>
          </a:p>
        </p:txBody>
      </p:sp>
      <p:sp>
        <p:nvSpPr>
          <p:cNvPr id="10" name="Slide Number Placeholder 9"/>
          <p:cNvSpPr>
            <a:spLocks noGrp="1"/>
          </p:cNvSpPr>
          <p:nvPr>
            <p:ph type="sldNum" sz="quarter" idx="12"/>
          </p:nvPr>
        </p:nvSpPr>
        <p:spPr/>
        <p:txBody>
          <a:bodyPr/>
          <a:lstStyle/>
          <a:p>
            <a:pPr>
              <a:defRPr/>
            </a:pPr>
            <a:fld id="{3E9C9FDC-FC42-4F2B-B2DB-F1B41CA703B5}" type="slidenum">
              <a:rPr lang="en-US" smtClean="0"/>
              <a:pPr>
                <a:defRPr/>
              </a:pPr>
              <a:t>12</a:t>
            </a:fld>
            <a:endParaRPr lang="en-US" dirty="0"/>
          </a:p>
        </p:txBody>
      </p:sp>
      <p:sp>
        <p:nvSpPr>
          <p:cNvPr id="9" name="TextBox 8"/>
          <p:cNvSpPr txBox="1"/>
          <p:nvPr/>
        </p:nvSpPr>
        <p:spPr>
          <a:xfrm>
            <a:off x="480227" y="666750"/>
            <a:ext cx="8458200" cy="4093428"/>
          </a:xfrm>
          <a:prstGeom prst="rect">
            <a:avLst/>
          </a:prstGeom>
          <a:noFill/>
        </p:spPr>
        <p:txBody>
          <a:bodyPr wrap="square" rtlCol="0">
            <a:spAutoFit/>
          </a:bodyPr>
          <a:lstStyle/>
          <a:p>
            <a:r>
              <a:rPr lang="en-US" sz="2400" b="1" dirty="0"/>
              <a:t>Integrity</a:t>
            </a:r>
          </a:p>
          <a:p>
            <a:pPr marL="285750" indent="-285750">
              <a:buClr>
                <a:srgbClr val="FFC000"/>
              </a:buClr>
              <a:buFont typeface="Arial" panose="020B0604020202020204" pitchFamily="34" charset="0"/>
              <a:buChar char="•"/>
            </a:pPr>
            <a:r>
              <a:rPr lang="en-US" sz="2400" dirty="0"/>
              <a:t>Honesty and candor that is not subordinated to personal gain or advantage</a:t>
            </a:r>
          </a:p>
          <a:p>
            <a:pPr marL="285750" indent="-285750">
              <a:buClr>
                <a:srgbClr val="FFC000"/>
              </a:buClr>
              <a:buFont typeface="Arial" panose="020B0604020202020204" pitchFamily="34" charset="0"/>
              <a:buChar char="•"/>
            </a:pPr>
            <a:r>
              <a:rPr lang="en-US" sz="2400" dirty="0"/>
              <a:t>Standard anti-fraud language</a:t>
            </a:r>
          </a:p>
          <a:p>
            <a:endParaRPr lang="en-US" sz="1000" dirty="0"/>
          </a:p>
          <a:p>
            <a:r>
              <a:rPr lang="en-US" sz="2400" b="1" dirty="0"/>
              <a:t>Competence</a:t>
            </a:r>
          </a:p>
          <a:p>
            <a:pPr marL="285750" indent="-285750">
              <a:buClr>
                <a:srgbClr val="FFC000"/>
              </a:buClr>
              <a:buFont typeface="Arial" panose="020B0604020202020204" pitchFamily="34" charset="0"/>
              <a:buChar char="•"/>
            </a:pPr>
            <a:r>
              <a:rPr lang="en-US" sz="2400" dirty="0"/>
              <a:t>Relevant knowledge and skill</a:t>
            </a:r>
          </a:p>
          <a:p>
            <a:pPr marL="285750" indent="-285750">
              <a:buClr>
                <a:srgbClr val="FFC000"/>
              </a:buClr>
              <a:buFont typeface="Arial" panose="020B0604020202020204" pitchFamily="34" charset="0"/>
              <a:buChar char="•"/>
            </a:pPr>
            <a:r>
              <a:rPr lang="en-US" sz="2400" dirty="0"/>
              <a:t>Gain competence, obtain assistance, limit or terminate engagement, and/or refer the Client</a:t>
            </a:r>
          </a:p>
          <a:p>
            <a:endParaRPr lang="en-US" sz="1000" dirty="0"/>
          </a:p>
          <a:p>
            <a:r>
              <a:rPr lang="en-US" sz="2400" b="1" dirty="0"/>
              <a:t>Diligence</a:t>
            </a:r>
          </a:p>
          <a:p>
            <a:pPr marL="285750" indent="-285750">
              <a:buClr>
                <a:srgbClr val="FFC000"/>
              </a:buClr>
              <a:buFont typeface="Arial" panose="020B0604020202020204" pitchFamily="34" charset="0"/>
              <a:buChar char="•"/>
            </a:pPr>
            <a:r>
              <a:rPr lang="en-US" sz="2400" dirty="0"/>
              <a:t>Timely and thorough</a:t>
            </a:r>
          </a:p>
        </p:txBody>
      </p:sp>
    </p:spTree>
    <p:extLst>
      <p:ext uri="{BB962C8B-B14F-4D97-AF65-F5344CB8AC3E}">
        <p14:creationId xmlns:p14="http://schemas.microsoft.com/office/powerpoint/2010/main" val="33370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a:xfrm>
            <a:off x="0" y="-8238"/>
            <a:ext cx="7886700" cy="590550"/>
          </a:xfrm>
          <a:prstGeom prst="rect">
            <a:avLst/>
          </a:prstGeom>
        </p:spPr>
        <p:txBody>
          <a:bodyPr>
            <a:normAutofit/>
          </a:bodyPr>
          <a:lstStyle/>
          <a:p>
            <a:pPr hangingPunct="0"/>
            <a:r>
              <a:rPr lang="en-US" sz="2400" dirty="0">
                <a:solidFill>
                  <a:prstClr val="black"/>
                </a:solidFill>
              </a:rPr>
              <a:t>Objectivity, Professionalism, Communications</a:t>
            </a:r>
            <a:endParaRPr sz="2400" dirty="0">
              <a:solidFill>
                <a:prstClr val="black"/>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13</a:t>
            </a:fld>
            <a:endParaRPr lang="en-US" dirty="0"/>
          </a:p>
        </p:txBody>
      </p:sp>
      <p:sp>
        <p:nvSpPr>
          <p:cNvPr id="2" name="TextBox 1"/>
          <p:cNvSpPr txBox="1"/>
          <p:nvPr/>
        </p:nvSpPr>
        <p:spPr>
          <a:xfrm>
            <a:off x="342900" y="742950"/>
            <a:ext cx="8534400" cy="3877985"/>
          </a:xfrm>
          <a:prstGeom prst="rect">
            <a:avLst/>
          </a:prstGeom>
          <a:noFill/>
        </p:spPr>
        <p:txBody>
          <a:bodyPr wrap="square" rtlCol="0">
            <a:spAutoFit/>
          </a:bodyPr>
          <a:lstStyle/>
          <a:p>
            <a:r>
              <a:rPr lang="en-US" sz="2400" b="1" dirty="0"/>
              <a:t>Sound and Objective Professional Judgment</a:t>
            </a:r>
          </a:p>
          <a:p>
            <a:pPr marL="34290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Exercise professional judgment that is not subordinated.</a:t>
            </a:r>
            <a:endParaRPr lang="en-US" sz="2400" dirty="0"/>
          </a:p>
          <a:p>
            <a:pPr marL="342900" lvl="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Avoid considerations that could compromise objectivity.</a:t>
            </a:r>
          </a:p>
          <a:p>
            <a:endParaRPr lang="en-US" sz="1000" b="1" dirty="0"/>
          </a:p>
          <a:p>
            <a:r>
              <a:rPr lang="en-US" sz="2400" b="1" dirty="0"/>
              <a:t>Professionalism</a:t>
            </a:r>
          </a:p>
          <a:p>
            <a:pPr marL="34290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Treat Clients and others with dignity, courtesy, and respect. </a:t>
            </a:r>
            <a:endParaRPr lang="en-US" sz="2400" dirty="0"/>
          </a:p>
          <a:p>
            <a:endParaRPr lang="en-US" sz="1000" b="1" dirty="0"/>
          </a:p>
          <a:p>
            <a:r>
              <a:rPr lang="en-US" sz="2400" b="1" dirty="0"/>
              <a:t>Client Communications</a:t>
            </a:r>
          </a:p>
          <a:p>
            <a:pPr marL="342900" indent="-34290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Provide accurate information in an understandable manner and format.</a:t>
            </a:r>
            <a:endParaRPr lang="en-US" sz="2400" dirty="0"/>
          </a:p>
          <a:p>
            <a:endParaRPr lang="en-US" sz="1000" b="1" dirty="0"/>
          </a:p>
          <a:p>
            <a:r>
              <a:rPr lang="en-US" sz="2400" b="1" dirty="0"/>
              <a:t>Comply With the Law</a:t>
            </a:r>
          </a:p>
        </p:txBody>
      </p:sp>
    </p:spTree>
    <p:extLst>
      <p:ext uri="{BB962C8B-B14F-4D97-AF65-F5344CB8AC3E}">
        <p14:creationId xmlns:p14="http://schemas.microsoft.com/office/powerpoint/2010/main" val="27905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590549"/>
          </a:xfrm>
        </p:spPr>
        <p:txBody>
          <a:bodyPr>
            <a:normAutofit/>
          </a:bodyPr>
          <a:lstStyle/>
          <a:p>
            <a:r>
              <a:rPr lang="en-US" sz="2700" dirty="0">
                <a:solidFill>
                  <a:schemeClr val="tx1"/>
                </a:solidFill>
              </a:rPr>
              <a:t>Confidentiality/Privacy and Technology</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14</a:t>
            </a:fld>
            <a:endParaRPr lang="en-US" dirty="0"/>
          </a:p>
        </p:txBody>
      </p:sp>
      <p:sp>
        <p:nvSpPr>
          <p:cNvPr id="4" name="TextBox 3"/>
          <p:cNvSpPr txBox="1"/>
          <p:nvPr/>
        </p:nvSpPr>
        <p:spPr>
          <a:xfrm>
            <a:off x="304800" y="742950"/>
            <a:ext cx="8686800" cy="4401205"/>
          </a:xfrm>
          <a:prstGeom prst="rect">
            <a:avLst/>
          </a:prstGeom>
          <a:noFill/>
        </p:spPr>
        <p:txBody>
          <a:bodyPr wrap="square" rtlCol="0">
            <a:spAutoFit/>
          </a:bodyPr>
          <a:lstStyle/>
          <a:p>
            <a:r>
              <a:rPr lang="en-US" sz="2000" b="1" dirty="0"/>
              <a:t>Confidentiality/Privacy</a:t>
            </a:r>
          </a:p>
          <a:p>
            <a:pPr marL="28575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Applies to non-public personal information (NPPI) </a:t>
            </a:r>
          </a:p>
          <a:p>
            <a:pPr marL="28575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Exceptions for ordinary business (four) and legal/enforcement (seven)</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Can’t benefit from NPPI</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Must protect security and adopt, implement, and provide written notice of policies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Safe Harbor for Reg S-P (or equivalent)</a:t>
            </a:r>
          </a:p>
          <a:p>
            <a:pPr lvl="0">
              <a:buClr>
                <a:srgbClr val="FFC000"/>
              </a:buClr>
            </a:pPr>
            <a:endParaRPr lang="en-US" sz="1000" dirty="0">
              <a:latin typeface="Arial" panose="020B0604020202020204" pitchFamily="34" charset="0"/>
              <a:cs typeface="Arial" panose="020B0604020202020204" pitchFamily="34" charset="0"/>
            </a:endParaRPr>
          </a:p>
          <a:p>
            <a:pPr>
              <a:buClr>
                <a:srgbClr val="FFC000"/>
              </a:buClr>
            </a:pPr>
            <a:r>
              <a:rPr lang="en-US" sz="2000" b="1" dirty="0"/>
              <a:t>Technology</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Use reasonable care in selecting, using and recommending</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Have a reasonable understanding of assumptions and outcomes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Have a reasonable basis for believing outcomes will be reliable, objective, and appropriate</a:t>
            </a:r>
          </a:p>
          <a:p>
            <a:pPr marL="285750" lvl="0" indent="-285750">
              <a:buClr>
                <a:srgbClr val="FFC000"/>
              </a:buClr>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buClr>
                <a:srgbClr val="FFC000"/>
              </a:buClr>
            </a:pPr>
            <a:r>
              <a:rPr lang="en-US" sz="2000" b="1" dirty="0"/>
              <a:t>Refrain from Borrowing, Lending, and Commingling Financial Assets</a:t>
            </a:r>
            <a:endParaRPr lang="en-US" sz="2000" dirty="0"/>
          </a:p>
        </p:txBody>
      </p:sp>
    </p:spTree>
    <p:extLst>
      <p:ext uri="{BB962C8B-B14F-4D97-AF65-F5344CB8AC3E}">
        <p14:creationId xmlns:p14="http://schemas.microsoft.com/office/powerpoint/2010/main" val="35420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8077200" cy="507831"/>
          </a:xfrm>
          <a:prstGeom prst="rect">
            <a:avLst/>
          </a:prstGeom>
          <a:noFill/>
        </p:spPr>
        <p:txBody>
          <a:bodyPr wrap="square" rtlCol="0">
            <a:spAutoFit/>
          </a:bodyPr>
          <a:lstStyle/>
          <a:p>
            <a:r>
              <a:rPr lang="en-US" sz="2700" b="1" dirty="0">
                <a:latin typeface="Arial Bold" panose="020B0704020202020204" pitchFamily="34" charset="0"/>
                <a:cs typeface="Arial Bold" panose="020B0704020202020204" pitchFamily="34" charset="0"/>
              </a:rPr>
              <a:t>Representation of Compensation Method</a:t>
            </a: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15</a:t>
            </a:fld>
            <a:endParaRPr lang="en-US" dirty="0"/>
          </a:p>
        </p:txBody>
      </p:sp>
      <p:graphicFrame>
        <p:nvGraphicFramePr>
          <p:cNvPr id="9" name="Diagram 8"/>
          <p:cNvGraphicFramePr/>
          <p:nvPr>
            <p:extLst>
              <p:ext uri="{D42A27DB-BD31-4B8C-83A1-F6EECF244321}">
                <p14:modId xmlns:p14="http://schemas.microsoft.com/office/powerpoint/2010/main" val="1298763449"/>
              </p:ext>
            </p:extLst>
          </p:nvPr>
        </p:nvGraphicFramePr>
        <p:xfrm>
          <a:off x="1143000" y="1885950"/>
          <a:ext cx="6934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438400" y="1047750"/>
            <a:ext cx="4343400" cy="492443"/>
          </a:xfrm>
          <a:prstGeom prst="rect">
            <a:avLst/>
          </a:prstGeom>
          <a:noFill/>
        </p:spPr>
        <p:txBody>
          <a:bodyPr wrap="square" rtlCol="0">
            <a:spAutoFit/>
          </a:bodyPr>
          <a:lstStyle/>
          <a:p>
            <a:r>
              <a:rPr lang="en-US" sz="2600" dirty="0"/>
              <a:t>Key Terms and Concepts</a:t>
            </a:r>
            <a:r>
              <a:rPr lang="en-US" sz="2200" dirty="0"/>
              <a:t>:</a:t>
            </a:r>
          </a:p>
        </p:txBody>
      </p:sp>
    </p:spTree>
    <p:extLst>
      <p:ext uri="{BB962C8B-B14F-4D97-AF65-F5344CB8AC3E}">
        <p14:creationId xmlns:p14="http://schemas.microsoft.com/office/powerpoint/2010/main" val="392065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6"/>
            <a:ext cx="6915150" cy="590550"/>
          </a:xfrm>
        </p:spPr>
        <p:txBody>
          <a:bodyPr>
            <a:normAutofit fontScale="90000"/>
          </a:bodyPr>
          <a:lstStyle/>
          <a:p>
            <a:br>
              <a:rPr lang="en-US" dirty="0"/>
            </a:br>
            <a:r>
              <a:rPr lang="en-US" sz="3000" dirty="0">
                <a:solidFill>
                  <a:schemeClr val="tx1"/>
                </a:solidFill>
              </a:rPr>
              <a:t>Fee-Only Application</a:t>
            </a:r>
            <a:br>
              <a:rPr lang="en-US" dirty="0"/>
            </a:br>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16</a:t>
            </a:fld>
            <a:endParaRPr lang="en-US" dirty="0"/>
          </a:p>
        </p:txBody>
      </p:sp>
      <p:sp>
        <p:nvSpPr>
          <p:cNvPr id="5" name="Right Arrow 4"/>
          <p:cNvSpPr/>
          <p:nvPr/>
        </p:nvSpPr>
        <p:spPr>
          <a:xfrm>
            <a:off x="1398270" y="1162631"/>
            <a:ext cx="6347460" cy="2818238"/>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6" name="Picture 5"/>
          <p:cNvPicPr>
            <a:picLocks noChangeAspect="1"/>
          </p:cNvPicPr>
          <p:nvPr/>
        </p:nvPicPr>
        <p:blipFill>
          <a:blip r:embed="rId3"/>
          <a:stretch>
            <a:fillRect/>
          </a:stretch>
        </p:blipFill>
        <p:spPr>
          <a:xfrm>
            <a:off x="837876" y="2007821"/>
            <a:ext cx="7468247" cy="1127858"/>
          </a:xfrm>
          <a:prstGeom prst="rect">
            <a:avLst/>
          </a:prstGeom>
        </p:spPr>
      </p:pic>
    </p:spTree>
    <p:extLst>
      <p:ext uri="{BB962C8B-B14F-4D97-AF65-F5344CB8AC3E}">
        <p14:creationId xmlns:p14="http://schemas.microsoft.com/office/powerpoint/2010/main" val="287644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886700" cy="590549"/>
          </a:xfrm>
        </p:spPr>
        <p:txBody>
          <a:bodyPr>
            <a:normAutofit/>
          </a:bodyPr>
          <a:lstStyle/>
          <a:p>
            <a:r>
              <a:rPr lang="en-US" sz="2700" dirty="0">
                <a:solidFill>
                  <a:schemeClr val="tx1"/>
                </a:solidFill>
              </a:rPr>
              <a:t>Working With Additional Persons</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17</a:t>
            </a:fld>
            <a:endParaRPr lang="en-US" dirty="0"/>
          </a:p>
        </p:txBody>
      </p:sp>
      <p:sp>
        <p:nvSpPr>
          <p:cNvPr id="4" name="TextBox 3"/>
          <p:cNvSpPr txBox="1"/>
          <p:nvPr/>
        </p:nvSpPr>
        <p:spPr>
          <a:xfrm>
            <a:off x="419100" y="716938"/>
            <a:ext cx="8572500" cy="3847207"/>
          </a:xfrm>
          <a:prstGeom prst="rect">
            <a:avLst/>
          </a:prstGeom>
          <a:noFill/>
        </p:spPr>
        <p:txBody>
          <a:bodyPr wrap="square" rtlCol="0">
            <a:spAutoFit/>
          </a:bodyPr>
          <a:lstStyle/>
          <a:p>
            <a:r>
              <a:rPr lang="en-US" sz="2400" b="1" dirty="0"/>
              <a:t>Duties When Engaging or Recommending</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Develop reasonable basis</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Disclose compensation arrangements</a:t>
            </a:r>
          </a:p>
          <a:p>
            <a:endParaRPr lang="en-US" sz="1000" dirty="0"/>
          </a:p>
          <a:p>
            <a:r>
              <a:rPr lang="en-US" sz="2400" b="1" dirty="0"/>
              <a:t>Duties When Engaging</a:t>
            </a:r>
          </a:p>
          <a:p>
            <a:pPr marL="28575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Exercise reasonable care</a:t>
            </a:r>
          </a:p>
          <a:p>
            <a:endParaRPr lang="en-US" sz="1000" dirty="0"/>
          </a:p>
          <a:p>
            <a:r>
              <a:rPr lang="en-US" sz="2400" b="1" dirty="0"/>
              <a:t>Duties When Working With Additional Persons</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Communicate about services and responsibilities</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Inform client if the other provider did not perform or uphold responsibilities</a:t>
            </a:r>
          </a:p>
        </p:txBody>
      </p:sp>
    </p:spTree>
    <p:extLst>
      <p:ext uri="{BB962C8B-B14F-4D97-AF65-F5344CB8AC3E}">
        <p14:creationId xmlns:p14="http://schemas.microsoft.com/office/powerpoint/2010/main" val="26579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086600" cy="507831"/>
          </a:xfrm>
          <a:prstGeom prst="rect">
            <a:avLst/>
          </a:prstGeom>
          <a:noFill/>
        </p:spPr>
        <p:txBody>
          <a:bodyPr wrap="square" rtlCol="0">
            <a:spAutoFit/>
          </a:bodyPr>
          <a:lstStyle/>
          <a:p>
            <a:pPr fontAlgn="base">
              <a:spcBef>
                <a:spcPct val="0"/>
              </a:spcBef>
              <a:spcAft>
                <a:spcPct val="0"/>
              </a:spcAft>
            </a:pPr>
            <a:r>
              <a:rPr lang="en-US" sz="2700" b="1" dirty="0">
                <a:solidFill>
                  <a:prstClr val="black"/>
                </a:solidFill>
              </a:rPr>
              <a:t>Duties Owed to Firms and Subordinates</a:t>
            </a:r>
          </a:p>
        </p:txBody>
      </p:sp>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18</a:t>
            </a:fld>
            <a:endParaRPr lang="en-US" dirty="0"/>
          </a:p>
        </p:txBody>
      </p:sp>
      <p:sp>
        <p:nvSpPr>
          <p:cNvPr id="3" name="TextBox 2"/>
          <p:cNvSpPr txBox="1"/>
          <p:nvPr/>
        </p:nvSpPr>
        <p:spPr>
          <a:xfrm>
            <a:off x="533400" y="1047750"/>
            <a:ext cx="7315200" cy="1508105"/>
          </a:xfrm>
          <a:prstGeom prst="rect">
            <a:avLst/>
          </a:prstGeom>
          <a:noFill/>
        </p:spPr>
        <p:txBody>
          <a:bodyPr wrap="square" rtlCol="0">
            <a:spAutoFit/>
          </a:bodyPr>
          <a:lstStyle/>
          <a:p>
            <a:pPr marL="285750" lvl="0" indent="-285750">
              <a:buClr>
                <a:srgbClr val="FFC000"/>
              </a:buClr>
              <a:buFont typeface="Arial" panose="020B0604020202020204" pitchFamily="34" charset="0"/>
              <a:buChar char="•"/>
            </a:pPr>
            <a:r>
              <a:rPr lang="en-US" sz="2400" dirty="0"/>
              <a:t>Use Reasonable Care When Supervising</a:t>
            </a:r>
          </a:p>
          <a:p>
            <a:pPr lvl="0">
              <a:buClr>
                <a:srgbClr val="FFC000"/>
              </a:buClr>
            </a:pPr>
            <a:endParaRPr lang="en-US" sz="1000" dirty="0"/>
          </a:p>
          <a:p>
            <a:pPr marL="285750" lvl="0" indent="-285750">
              <a:buClr>
                <a:srgbClr val="FFC000"/>
              </a:buClr>
              <a:buFont typeface="Arial" panose="020B0604020202020204" pitchFamily="34" charset="0"/>
              <a:buChar char="•"/>
            </a:pPr>
            <a:r>
              <a:rPr lang="en-US" sz="2400" dirty="0"/>
              <a:t>Comply with Lawful Objectives of Firm</a:t>
            </a:r>
          </a:p>
          <a:p>
            <a:pPr lvl="0">
              <a:buClr>
                <a:srgbClr val="FFC000"/>
              </a:buClr>
            </a:pPr>
            <a:endParaRPr lang="en-US" sz="1000" dirty="0"/>
          </a:p>
          <a:p>
            <a:pPr marL="285750" lvl="0" indent="-285750">
              <a:buClr>
                <a:srgbClr val="FFC000"/>
              </a:buClr>
              <a:buFont typeface="Arial" panose="020B0604020202020204" pitchFamily="34" charset="0"/>
              <a:buChar char="•"/>
            </a:pPr>
            <a:r>
              <a:rPr lang="en-US" sz="2400" dirty="0"/>
              <a:t>Provide Notice of Public Discipline</a:t>
            </a:r>
          </a:p>
        </p:txBody>
      </p:sp>
    </p:spTree>
    <p:extLst>
      <p:ext uri="{BB962C8B-B14F-4D97-AF65-F5344CB8AC3E}">
        <p14:creationId xmlns:p14="http://schemas.microsoft.com/office/powerpoint/2010/main" val="14908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7086600" cy="466281"/>
          </a:xfrm>
          <a:prstGeom prst="rect">
            <a:avLst/>
          </a:prstGeom>
          <a:noFill/>
        </p:spPr>
        <p:txBody>
          <a:bodyPr wrap="square" rtlCol="0">
            <a:spAutoFit/>
          </a:bodyPr>
          <a:lstStyle/>
          <a:p>
            <a:pPr fontAlgn="base">
              <a:lnSpc>
                <a:spcPct val="90000"/>
              </a:lnSpc>
              <a:defRPr sz="4180"/>
            </a:pPr>
            <a:r>
              <a:rPr lang="en-US" sz="2700" dirty="0">
                <a:solidFill>
                  <a:prstClr val="black"/>
                </a:solidFill>
                <a:latin typeface="Arial Bold" pitchFamily="34" charset="0"/>
                <a:ea typeface="+mj-ea"/>
                <a:cs typeface="Arial Bold" pitchFamily="34" charset="0"/>
              </a:rPr>
              <a:t>Duties Owed to CFP Board</a:t>
            </a:r>
          </a:p>
        </p:txBody>
      </p:sp>
      <p:sp>
        <p:nvSpPr>
          <p:cNvPr id="2" name="Slide Number Placeholder 1"/>
          <p:cNvSpPr>
            <a:spLocks noGrp="1"/>
          </p:cNvSpPr>
          <p:nvPr>
            <p:ph type="sldNum" sz="quarter" idx="12"/>
          </p:nvPr>
        </p:nvSpPr>
        <p:spPr/>
        <p:txBody>
          <a:bodyPr/>
          <a:lstStyle/>
          <a:p>
            <a:pPr>
              <a:defRPr/>
            </a:pPr>
            <a:fld id="{3E9C9FDC-FC42-4F2B-B2DB-F1B41CA703B5}" type="slidenum">
              <a:rPr lang="en-US" smtClean="0"/>
              <a:pPr>
                <a:defRPr/>
              </a:pPr>
              <a:t>19</a:t>
            </a:fld>
            <a:endParaRPr lang="en-US" dirty="0"/>
          </a:p>
        </p:txBody>
      </p:sp>
      <p:sp>
        <p:nvSpPr>
          <p:cNvPr id="3" name="TextBox 2"/>
          <p:cNvSpPr txBox="1"/>
          <p:nvPr/>
        </p:nvSpPr>
        <p:spPr>
          <a:xfrm>
            <a:off x="544068" y="895350"/>
            <a:ext cx="8305800" cy="3293209"/>
          </a:xfrm>
          <a:prstGeom prst="rect">
            <a:avLst/>
          </a:prstGeom>
          <a:noFill/>
        </p:spPr>
        <p:txBody>
          <a:bodyPr wrap="square" rtlCol="0">
            <a:spAutoFit/>
          </a:bodyPr>
          <a:lstStyle/>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Avoid Adverse Conduct</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Report Incidents of Apparent Adverse Conduct Within Thirty Days</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Provide a Narrative Statement</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Cooperate with CFP Board</a:t>
            </a:r>
          </a:p>
          <a:p>
            <a:pPr lvl="0">
              <a:buClr>
                <a:srgbClr val="FFC000"/>
              </a:buClr>
            </a:pPr>
            <a:endParaRPr lang="en-US" sz="1000" dirty="0">
              <a:latin typeface="Arial" panose="020B0604020202020204" pitchFamily="34" charset="0"/>
              <a:cs typeface="Arial" panose="020B0604020202020204" pitchFamily="34" charset="0"/>
            </a:endParaRP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Comply with the </a:t>
            </a:r>
            <a:r>
              <a:rPr lang="en-US" sz="2400" i="1" dirty="0">
                <a:latin typeface="Arial" panose="020B0604020202020204" pitchFamily="34" charset="0"/>
                <a:cs typeface="Arial" panose="020B0604020202020204" pitchFamily="34" charset="0"/>
              </a:rPr>
              <a:t>Terms and Conditions of Certification and License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7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0"/>
            <a:ext cx="6915150" cy="590550"/>
          </a:xfrm>
        </p:spPr>
        <p:txBody>
          <a:bodyPr>
            <a:normAutofit fontScale="90000"/>
          </a:bodyPr>
          <a:lstStyle/>
          <a:p>
            <a:r>
              <a:rPr lang="en-US" dirty="0">
                <a:solidFill>
                  <a:schemeClr val="tx1"/>
                </a:solidFill>
              </a:rPr>
              <a:t>About Your Instructor</a:t>
            </a:r>
          </a:p>
        </p:txBody>
      </p:sp>
      <p:sp>
        <p:nvSpPr>
          <p:cNvPr id="3" name="Content Placeholder 2"/>
          <p:cNvSpPr>
            <a:spLocks noGrp="1"/>
          </p:cNvSpPr>
          <p:nvPr>
            <p:ph idx="1"/>
          </p:nvPr>
        </p:nvSpPr>
        <p:spPr>
          <a:xfrm>
            <a:off x="609600" y="971550"/>
            <a:ext cx="6915150" cy="2765822"/>
          </a:xfrm>
        </p:spPr>
        <p:txBody>
          <a:bodyPr>
            <a:normAutofit fontScale="92500"/>
          </a:bodyPr>
          <a:lstStyle/>
          <a:p>
            <a:r>
              <a:rPr lang="en-US" dirty="0">
                <a:solidFill>
                  <a:schemeClr val="tx1"/>
                </a:solidFill>
              </a:rPr>
              <a:t>Instructor – Brett Danko, CFP</a:t>
            </a:r>
            <a:r>
              <a:rPr lang="en-US" baseline="30000" dirty="0">
                <a:solidFill>
                  <a:schemeClr val="tx1"/>
                </a:solidFill>
              </a:rPr>
              <a:t>®</a:t>
            </a:r>
          </a:p>
          <a:p>
            <a:r>
              <a:rPr lang="en-US" dirty="0">
                <a:solidFill>
                  <a:schemeClr val="tx1"/>
                </a:solidFill>
              </a:rPr>
              <a:t>President, Brett Danko, LLC</a:t>
            </a:r>
          </a:p>
          <a:p>
            <a:r>
              <a:rPr lang="en-US" dirty="0">
                <a:solidFill>
                  <a:schemeClr val="tx1"/>
                </a:solidFill>
              </a:rPr>
              <a:t>Brett has worked in the financial services industry for more than 23 years and is a featured nationwide lecturer on matters of personal finance. </a:t>
            </a:r>
          </a:p>
          <a:p>
            <a:r>
              <a:rPr lang="en-US" dirty="0">
                <a:solidFill>
                  <a:schemeClr val="tx1"/>
                </a:solidFill>
              </a:rPr>
              <a:t>Brett has taught CFP Educational Courses and Review Courses for more than 15 years.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2</a:t>
            </a:fld>
            <a:endParaRPr lang="en-US" dirty="0"/>
          </a:p>
        </p:txBody>
      </p:sp>
    </p:spTree>
    <p:extLst>
      <p:ext uri="{BB962C8B-B14F-4D97-AF65-F5344CB8AC3E}">
        <p14:creationId xmlns:p14="http://schemas.microsoft.com/office/powerpoint/2010/main" val="1187428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Quick Review	</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20</a:t>
            </a:fld>
            <a:endParaRPr lang="en-US" dirty="0"/>
          </a:p>
        </p:txBody>
      </p:sp>
      <p:sp>
        <p:nvSpPr>
          <p:cNvPr id="4" name="Rounded Rectangle 3"/>
          <p:cNvSpPr/>
          <p:nvPr/>
        </p:nvSpPr>
        <p:spPr>
          <a:xfrm>
            <a:off x="685800" y="1352550"/>
            <a:ext cx="7467600" cy="251460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FFC000"/>
              </a:buClr>
              <a:buFont typeface="Wingdings" panose="05000000000000000000" pitchFamily="2" charset="2"/>
              <a:buChar char="ü"/>
            </a:pPr>
            <a:r>
              <a:rPr lang="en-US" sz="3000" dirty="0">
                <a:ln w="0">
                  <a:solidFill>
                    <a:srgbClr val="86702C"/>
                  </a:solidFill>
                </a:ln>
                <a:solidFill>
                  <a:schemeClr val="tx1"/>
                </a:solidFill>
                <a:effectLst>
                  <a:outerShdw blurRad="38100" dist="19050" dir="2700000" algn="tl" rotWithShape="0">
                    <a:schemeClr val="dk1">
                      <a:alpha val="40000"/>
                    </a:schemeClr>
                  </a:outerShdw>
                </a:effectLst>
              </a:rPr>
              <a:t>New </a:t>
            </a:r>
            <a:r>
              <a:rPr lang="en-US" sz="3000" b="1" dirty="0">
                <a:ln w="0">
                  <a:solidFill>
                    <a:srgbClr val="86702C"/>
                  </a:solidFill>
                </a:ln>
                <a:solidFill>
                  <a:schemeClr val="tx1"/>
                </a:solidFill>
                <a:effectLst>
                  <a:outerShdw blurRad="38100" dist="19050" dir="2700000" algn="tl" rotWithShape="0">
                    <a:schemeClr val="dk1">
                      <a:alpha val="40000"/>
                    </a:schemeClr>
                  </a:outerShdw>
                </a:effectLst>
              </a:rPr>
              <a:t>Structure</a:t>
            </a:r>
            <a:r>
              <a:rPr lang="en-US" sz="3000" dirty="0">
                <a:ln w="0">
                  <a:solidFill>
                    <a:srgbClr val="86702C"/>
                  </a:solidFill>
                </a:ln>
                <a:solidFill>
                  <a:schemeClr val="tx1"/>
                </a:solidFill>
                <a:effectLst>
                  <a:outerShdw blurRad="38100" dist="19050" dir="2700000" algn="tl" rotWithShape="0">
                    <a:schemeClr val="dk1">
                      <a:alpha val="40000"/>
                    </a:schemeClr>
                  </a:outerShdw>
                </a:effectLst>
              </a:rPr>
              <a:t> and </a:t>
            </a:r>
            <a:r>
              <a:rPr lang="en-US" sz="3000" b="1" dirty="0">
                <a:ln w="0">
                  <a:solidFill>
                    <a:srgbClr val="86702C"/>
                  </a:solidFill>
                </a:ln>
                <a:solidFill>
                  <a:schemeClr val="tx1"/>
                </a:solidFill>
                <a:effectLst>
                  <a:outerShdw blurRad="38100" dist="19050" dir="2700000" algn="tl" rotWithShape="0">
                    <a:schemeClr val="dk1">
                      <a:alpha val="40000"/>
                    </a:schemeClr>
                  </a:outerShdw>
                </a:effectLst>
              </a:rPr>
              <a:t>Organization</a:t>
            </a:r>
          </a:p>
          <a:p>
            <a:pPr marL="457200" indent="-457200">
              <a:buClr>
                <a:srgbClr val="FFC000"/>
              </a:buClr>
              <a:buFont typeface="Wingdings" panose="05000000000000000000" pitchFamily="2" charset="2"/>
              <a:buChar char="ü"/>
            </a:pPr>
            <a:r>
              <a:rPr lang="en-US" sz="3000" dirty="0">
                <a:ln w="0">
                  <a:solidFill>
                    <a:srgbClr val="86702C"/>
                  </a:solidFill>
                </a:ln>
                <a:solidFill>
                  <a:schemeClr val="tx1"/>
                </a:solidFill>
                <a:effectLst>
                  <a:outerShdw blurRad="38100" dist="19050" dir="2700000" algn="tl" rotWithShape="0">
                    <a:schemeClr val="dk1">
                      <a:alpha val="40000"/>
                    </a:schemeClr>
                  </a:outerShdw>
                </a:effectLst>
              </a:rPr>
              <a:t>Duties to:</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Clients</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Firms and Subordinates</a:t>
            </a:r>
          </a:p>
          <a:p>
            <a:pPr marL="914400" lvl="1" indent="-457200">
              <a:buClr>
                <a:srgbClr val="FFC000"/>
              </a:buClr>
              <a:buFont typeface="Wingdings" panose="05000000000000000000" pitchFamily="2" charset="2"/>
              <a:buChar char="Ø"/>
            </a:pPr>
            <a:r>
              <a:rPr lang="en-US" sz="3000" b="1" dirty="0">
                <a:ln w="0">
                  <a:solidFill>
                    <a:srgbClr val="86702C"/>
                  </a:solidFill>
                </a:ln>
                <a:solidFill>
                  <a:schemeClr val="tx1"/>
                </a:solidFill>
                <a:effectLst>
                  <a:outerShdw blurRad="38100" dist="19050" dir="2700000" algn="tl" rotWithShape="0">
                    <a:schemeClr val="dk1">
                      <a:alpha val="40000"/>
                    </a:schemeClr>
                  </a:outerShdw>
                </a:effectLst>
              </a:rPr>
              <a:t>CFP Board</a:t>
            </a:r>
          </a:p>
        </p:txBody>
      </p:sp>
    </p:spTree>
    <p:extLst>
      <p:ext uri="{BB962C8B-B14F-4D97-AF65-F5344CB8AC3E}">
        <p14:creationId xmlns:p14="http://schemas.microsoft.com/office/powerpoint/2010/main" val="382782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6477000" cy="488156"/>
          </a:xfrm>
        </p:spPr>
        <p:txBody>
          <a:bodyPr>
            <a:noAutofit/>
          </a:bodyPr>
          <a:lstStyle/>
          <a:p>
            <a:r>
              <a:rPr lang="en-US" sz="2700" dirty="0">
                <a:solidFill>
                  <a:schemeClr val="tx1"/>
                </a:solidFill>
              </a:rPr>
              <a:t>Apply the New </a:t>
            </a:r>
            <a:r>
              <a:rPr lang="en-US" sz="2700" i="1" dirty="0">
                <a:solidFill>
                  <a:schemeClr val="tx1"/>
                </a:solidFill>
              </a:rPr>
              <a:t>Code &amp; Standards</a:t>
            </a:r>
          </a:p>
        </p:txBody>
      </p:sp>
      <p:sp>
        <p:nvSpPr>
          <p:cNvPr id="3" name="Text Placeholder 2"/>
          <p:cNvSpPr>
            <a:spLocks noGrp="1"/>
          </p:cNvSpPr>
          <p:nvPr>
            <p:ph type="body" idx="1"/>
          </p:nvPr>
        </p:nvSpPr>
        <p:spPr>
          <a:xfrm>
            <a:off x="533400" y="1123950"/>
            <a:ext cx="8229600" cy="3505200"/>
          </a:xfrm>
        </p:spPr>
        <p:txBody>
          <a:bodyPr>
            <a:normAutofit fontScale="62500" lnSpcReduction="20000"/>
          </a:bodyPr>
          <a:lstStyle/>
          <a:p>
            <a:pPr marL="0" indent="0">
              <a:buNone/>
            </a:pPr>
            <a:r>
              <a:rPr lang="en-US" sz="2900" b="1" dirty="0">
                <a:solidFill>
                  <a:schemeClr val="tx1"/>
                </a:solidFill>
              </a:rPr>
              <a:t>Polling Questions (Respond in post-program survey)</a:t>
            </a:r>
          </a:p>
          <a:p>
            <a:pPr>
              <a:buFont typeface="Arial" panose="020B0604020202020204" pitchFamily="34" charset="0"/>
              <a:buChar char="•"/>
            </a:pPr>
            <a:endParaRPr lang="en-US" sz="2000" dirty="0">
              <a:solidFill>
                <a:schemeClr val="tx1"/>
              </a:solidFill>
            </a:endParaRPr>
          </a:p>
          <a:p>
            <a:pPr>
              <a:buFont typeface="Arial" panose="020B0604020202020204" pitchFamily="34" charset="0"/>
              <a:buChar char="•"/>
            </a:pPr>
            <a:r>
              <a:rPr lang="en-US" sz="2600" dirty="0">
                <a:solidFill>
                  <a:schemeClr val="tx1"/>
                </a:solidFill>
              </a:rPr>
              <a:t>Polling Question 1: </a:t>
            </a:r>
          </a:p>
          <a:p>
            <a:pPr marL="0" indent="0">
              <a:buNone/>
            </a:pPr>
            <a:r>
              <a:rPr lang="en-US" sz="2600" dirty="0">
                <a:solidFill>
                  <a:schemeClr val="tx1"/>
                </a:solidFill>
              </a:rPr>
              <a:t>	The Code and Standards contains new Duties to Clients when Selecting, Using, and 	Recommending Technology, and when Recommending, Engaging, and Working 	With Additional Persons. </a:t>
            </a:r>
          </a:p>
          <a:p>
            <a:pPr marL="0" indent="0">
              <a:buNone/>
            </a:pPr>
            <a:r>
              <a:rPr lang="en-US" sz="2600" dirty="0">
                <a:solidFill>
                  <a:schemeClr val="tx1"/>
                </a:solidFill>
              </a:rPr>
              <a:t>	</a:t>
            </a:r>
          </a:p>
          <a:p>
            <a:pPr marL="0" indent="0">
              <a:buNone/>
            </a:pPr>
            <a:r>
              <a:rPr lang="en-US" sz="2600" dirty="0">
                <a:solidFill>
                  <a:schemeClr val="tx1"/>
                </a:solidFill>
              </a:rPr>
              <a:t>	Answer Options: True/ False/ I’m guessing </a:t>
            </a:r>
          </a:p>
          <a:p>
            <a:pPr marL="0" indent="0">
              <a:buNone/>
            </a:pPr>
            <a:endParaRPr lang="en-US" sz="2600" dirty="0">
              <a:solidFill>
                <a:schemeClr val="tx1"/>
              </a:solidFill>
            </a:endParaRPr>
          </a:p>
          <a:p>
            <a:pPr>
              <a:buFont typeface="Arial" panose="020B0604020202020204" pitchFamily="34" charset="0"/>
              <a:buChar char="•"/>
            </a:pPr>
            <a:r>
              <a:rPr lang="en-US" sz="2600" dirty="0">
                <a:solidFill>
                  <a:schemeClr val="tx1"/>
                </a:solidFill>
              </a:rPr>
              <a:t>Polling Question 2: </a:t>
            </a:r>
          </a:p>
          <a:p>
            <a:pPr marL="0" indent="0">
              <a:buNone/>
            </a:pPr>
            <a:r>
              <a:rPr lang="en-US" sz="2600" dirty="0">
                <a:solidFill>
                  <a:schemeClr val="tx1"/>
                </a:solidFill>
              </a:rPr>
              <a:t>	A CFP® Professional may use the term “fee-based” to describe his or her 	compensation 	method only if the CFP® Professional satisfies the standard for being 	“fee-only.” </a:t>
            </a:r>
          </a:p>
          <a:p>
            <a:pPr marL="0" indent="0">
              <a:buNone/>
            </a:pPr>
            <a:r>
              <a:rPr lang="en-US" sz="2600" dirty="0">
                <a:solidFill>
                  <a:schemeClr val="tx1"/>
                </a:solidFill>
              </a:rPr>
              <a:t>	</a:t>
            </a:r>
          </a:p>
          <a:p>
            <a:pPr marL="0" indent="0">
              <a:buNone/>
            </a:pPr>
            <a:r>
              <a:rPr lang="en-US" sz="2600" dirty="0">
                <a:solidFill>
                  <a:schemeClr val="tx1"/>
                </a:solidFill>
              </a:rPr>
              <a:t> 	Answer Options: True False I’m guessing</a:t>
            </a:r>
          </a:p>
          <a:p>
            <a:pPr marL="0" indent="0">
              <a:buNone/>
            </a:pPr>
            <a:endParaRPr lang="en-US" sz="2600" dirty="0">
              <a:solidFill>
                <a:schemeClr val="tx1"/>
              </a:solidFill>
            </a:endParaRPr>
          </a:p>
          <a:p>
            <a:pPr>
              <a:buFont typeface="Arial" panose="020B0604020202020204" pitchFamily="34" charset="0"/>
              <a:buChar char="•"/>
            </a:pP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21</a:t>
            </a:fld>
            <a:endParaRPr lang="en-US" dirty="0"/>
          </a:p>
        </p:txBody>
      </p:sp>
    </p:spTree>
    <p:extLst>
      <p:ext uri="{BB962C8B-B14F-4D97-AF65-F5344CB8AC3E}">
        <p14:creationId xmlns:p14="http://schemas.microsoft.com/office/powerpoint/2010/main" val="36339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6477000" cy="488156"/>
          </a:xfrm>
        </p:spPr>
        <p:txBody>
          <a:bodyPr>
            <a:noAutofit/>
          </a:bodyPr>
          <a:lstStyle/>
          <a:p>
            <a:r>
              <a:rPr lang="en-US" sz="2700" dirty="0">
                <a:solidFill>
                  <a:schemeClr val="tx1"/>
                </a:solidFill>
              </a:rPr>
              <a:t>Apply the New </a:t>
            </a:r>
            <a:r>
              <a:rPr lang="en-US" sz="2700" i="1" dirty="0">
                <a:solidFill>
                  <a:schemeClr val="tx1"/>
                </a:solidFill>
              </a:rPr>
              <a:t>Code &amp; Standard</a:t>
            </a:r>
          </a:p>
        </p:txBody>
      </p:sp>
      <p:sp>
        <p:nvSpPr>
          <p:cNvPr id="3" name="Text Placeholder 2"/>
          <p:cNvSpPr>
            <a:spLocks noGrp="1"/>
          </p:cNvSpPr>
          <p:nvPr>
            <p:ph type="body" idx="1"/>
          </p:nvPr>
        </p:nvSpPr>
        <p:spPr>
          <a:xfrm>
            <a:off x="228600" y="742950"/>
            <a:ext cx="8534400" cy="3886200"/>
          </a:xfrm>
        </p:spPr>
        <p:txBody>
          <a:bodyPr>
            <a:normAutofit/>
          </a:bodyPr>
          <a:lstStyle/>
          <a:p>
            <a:pPr marL="0" indent="0">
              <a:buNone/>
            </a:pPr>
            <a:r>
              <a:rPr lang="en-US" sz="2600" dirty="0">
                <a:solidFill>
                  <a:schemeClr val="tx1"/>
                </a:solidFill>
              </a:rPr>
              <a:t>Vignette: Working With Others</a:t>
            </a:r>
          </a:p>
          <a:p>
            <a:pPr marL="0" indent="0">
              <a:buNone/>
            </a:pPr>
            <a:endParaRPr lang="en-US" sz="900" dirty="0">
              <a:solidFill>
                <a:schemeClr val="tx1"/>
              </a:solidFill>
            </a:endParaRPr>
          </a:p>
          <a:p>
            <a:pPr marL="0" indent="0">
              <a:buNone/>
            </a:pPr>
            <a:r>
              <a:rPr lang="en-US" sz="1400" dirty="0">
                <a:solidFill>
                  <a:schemeClr val="tx1"/>
                </a:solidFill>
              </a:rPr>
              <a:t>Barb is a CFP® professional who is providing financial planning to Chris.  Because Chris does not want any of his assets to go to probate when he dies, Barb determines that Chris should establish a living trust for his assets.  </a:t>
            </a:r>
          </a:p>
          <a:p>
            <a:pPr marL="0" indent="0">
              <a:buNone/>
            </a:pPr>
            <a:r>
              <a:rPr lang="en-US" sz="1400" dirty="0">
                <a:solidFill>
                  <a:schemeClr val="tx1"/>
                </a:solidFill>
              </a:rPr>
              <a:t> </a:t>
            </a:r>
          </a:p>
          <a:p>
            <a:pPr marL="0" indent="0">
              <a:buNone/>
            </a:pPr>
            <a:r>
              <a:rPr lang="en-US" sz="1400" dirty="0">
                <a:solidFill>
                  <a:schemeClr val="tx1"/>
                </a:solidFill>
              </a:rPr>
              <a:t>Chris engages Matt, a prominent trusts and estates attorney referred to him by Barb, to establish the living trust.  Barb does not disclose to Chris that she and Matt have a written agreement providing that, if Barb refers a client to Matt for legal advice, Matt must refer a client to Barb for financial advice.  After the living trust is established by Matt, Barb assists Chris in re-registering the assets that she is managing for Chris in the name of the trust. </a:t>
            </a:r>
          </a:p>
          <a:p>
            <a:pPr marL="0" indent="0">
              <a:buNone/>
            </a:pPr>
            <a:r>
              <a:rPr lang="en-US" sz="1400" dirty="0">
                <a:solidFill>
                  <a:schemeClr val="tx1"/>
                </a:solidFill>
              </a:rPr>
              <a:t> </a:t>
            </a:r>
          </a:p>
          <a:p>
            <a:pPr marL="0" indent="0">
              <a:buNone/>
            </a:pPr>
            <a:r>
              <a:rPr lang="en-US" sz="1400" dirty="0">
                <a:solidFill>
                  <a:schemeClr val="tx1"/>
                </a:solidFill>
              </a:rPr>
              <a:t>Sadly, Chris dies six months later and his family discovers that the assets Barb was not managing never were placed in the living trust.  Apparently, Matt and Barb each believed that the other would re-register the assets, but neither of them did so.  As a result, Chris’s assets did not avoid probate.   </a:t>
            </a:r>
          </a:p>
          <a:p>
            <a:pPr>
              <a:buFont typeface="Arial" panose="020B0604020202020204" pitchFamily="34" charset="0"/>
              <a:buChar char="•"/>
            </a:pPr>
            <a:endParaRPr lang="en-US" sz="1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22</a:t>
            </a:fld>
            <a:endParaRPr lang="en-US" dirty="0"/>
          </a:p>
        </p:txBody>
      </p:sp>
    </p:spTree>
    <p:extLst>
      <p:ext uri="{BB962C8B-B14F-4D97-AF65-F5344CB8AC3E}">
        <p14:creationId xmlns:p14="http://schemas.microsoft.com/office/powerpoint/2010/main" val="1552218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6477000" cy="488156"/>
          </a:xfrm>
        </p:spPr>
        <p:txBody>
          <a:bodyPr>
            <a:noAutofit/>
          </a:bodyPr>
          <a:lstStyle/>
          <a:p>
            <a:r>
              <a:rPr lang="en-US" sz="2700" dirty="0">
                <a:solidFill>
                  <a:schemeClr val="tx1"/>
                </a:solidFill>
              </a:rPr>
              <a:t>Apply the New </a:t>
            </a:r>
            <a:r>
              <a:rPr lang="en-US" sz="2700" i="1" dirty="0">
                <a:solidFill>
                  <a:schemeClr val="tx1"/>
                </a:solidFill>
              </a:rPr>
              <a:t>Code &amp; Standard</a:t>
            </a:r>
          </a:p>
        </p:txBody>
      </p:sp>
      <p:sp>
        <p:nvSpPr>
          <p:cNvPr id="3" name="Text Placeholder 2"/>
          <p:cNvSpPr>
            <a:spLocks noGrp="1"/>
          </p:cNvSpPr>
          <p:nvPr>
            <p:ph type="body" idx="1"/>
          </p:nvPr>
        </p:nvSpPr>
        <p:spPr>
          <a:xfrm>
            <a:off x="228600" y="742950"/>
            <a:ext cx="8534400" cy="3886200"/>
          </a:xfrm>
        </p:spPr>
        <p:txBody>
          <a:bodyPr>
            <a:normAutofit fontScale="92500" lnSpcReduction="20000"/>
          </a:bodyPr>
          <a:lstStyle/>
          <a:p>
            <a:pPr marL="0" indent="0">
              <a:buNone/>
            </a:pPr>
            <a:r>
              <a:rPr lang="en-US" sz="2600" dirty="0">
                <a:solidFill>
                  <a:schemeClr val="tx1"/>
                </a:solidFill>
              </a:rPr>
              <a:t>Vignette: Working With Others</a:t>
            </a:r>
          </a:p>
          <a:p>
            <a:pPr marL="0" indent="0">
              <a:buNone/>
            </a:pPr>
            <a:endParaRPr lang="en-US" sz="900" dirty="0">
              <a:solidFill>
                <a:schemeClr val="tx1"/>
              </a:solidFill>
            </a:endParaRPr>
          </a:p>
          <a:p>
            <a:pPr marL="0" indent="0">
              <a:buNone/>
            </a:pPr>
            <a:endParaRPr lang="en-US" sz="1500" dirty="0">
              <a:solidFill>
                <a:schemeClr val="tx1"/>
              </a:solidFill>
            </a:endParaRPr>
          </a:p>
          <a:p>
            <a:pPr marL="0" indent="0">
              <a:buNone/>
            </a:pPr>
            <a:r>
              <a:rPr lang="en-US" sz="1500" dirty="0">
                <a:solidFill>
                  <a:schemeClr val="tx1"/>
                </a:solidFill>
              </a:rPr>
              <a:t>Which of the following statements about this scenario are true?</a:t>
            </a:r>
          </a:p>
          <a:p>
            <a:pPr marL="0" indent="0">
              <a:buNone/>
            </a:pPr>
            <a:r>
              <a:rPr lang="en-US" sz="1500" dirty="0">
                <a:solidFill>
                  <a:schemeClr val="tx1"/>
                </a:solidFill>
              </a:rPr>
              <a:t> </a:t>
            </a:r>
          </a:p>
          <a:p>
            <a:pPr marL="0" indent="0">
              <a:buNone/>
            </a:pPr>
            <a:r>
              <a:rPr lang="en-US" sz="1500" b="1" dirty="0">
                <a:solidFill>
                  <a:schemeClr val="tx1"/>
                </a:solidFill>
              </a:rPr>
              <a:t> </a:t>
            </a:r>
            <a:endParaRPr lang="en-US" sz="1500" dirty="0">
              <a:solidFill>
                <a:schemeClr val="tx1"/>
              </a:solidFill>
            </a:endParaRPr>
          </a:p>
          <a:p>
            <a:pPr marL="0" lvl="0" indent="0">
              <a:buNone/>
            </a:pPr>
            <a:r>
              <a:rPr lang="en-US" sz="1500" dirty="0">
                <a:solidFill>
                  <a:schemeClr val="tx1"/>
                </a:solidFill>
              </a:rPr>
              <a:t>1. Barb complied with the Duties When Recommending, Engaging, and Working with Additional Persons.</a:t>
            </a:r>
          </a:p>
          <a:p>
            <a:pPr marL="0" indent="0">
              <a:buNone/>
            </a:pPr>
            <a:r>
              <a:rPr lang="en-US" sz="1500" dirty="0">
                <a:solidFill>
                  <a:schemeClr val="tx1"/>
                </a:solidFill>
              </a:rPr>
              <a:t> </a:t>
            </a:r>
          </a:p>
          <a:p>
            <a:pPr marL="0" lvl="0" indent="0">
              <a:buNone/>
            </a:pPr>
            <a:r>
              <a:rPr lang="en-US" sz="1500" dirty="0">
                <a:solidFill>
                  <a:schemeClr val="tx1"/>
                </a:solidFill>
              </a:rPr>
              <a:t>2. Barb was not required to disclose to Sally the mutual-referral agreement she had with Matt because Matt offers services at a below-market rate. </a:t>
            </a:r>
          </a:p>
          <a:p>
            <a:pPr marL="0" indent="0">
              <a:buNone/>
            </a:pPr>
            <a:r>
              <a:rPr lang="en-US" sz="1500" dirty="0">
                <a:solidFill>
                  <a:schemeClr val="tx1"/>
                </a:solidFill>
              </a:rPr>
              <a:t> </a:t>
            </a:r>
          </a:p>
          <a:p>
            <a:pPr marL="0" lvl="0" indent="0">
              <a:buNone/>
            </a:pPr>
            <a:r>
              <a:rPr lang="en-US" sz="1500" dirty="0">
                <a:solidFill>
                  <a:schemeClr val="tx1"/>
                </a:solidFill>
              </a:rPr>
              <a:t>3. Barb failed to communicate with Matt and Chris about the scope of their respective services and the allocation of financial responsibility between them.  </a:t>
            </a:r>
          </a:p>
          <a:p>
            <a:pPr marL="0" indent="0">
              <a:buNone/>
            </a:pPr>
            <a:r>
              <a:rPr lang="en-US" sz="1500" dirty="0">
                <a:solidFill>
                  <a:schemeClr val="tx1"/>
                </a:solidFill>
              </a:rPr>
              <a:t> </a:t>
            </a:r>
          </a:p>
          <a:p>
            <a:pPr marL="0" lvl="0" indent="0">
              <a:buNone/>
            </a:pPr>
            <a:r>
              <a:rPr lang="en-US" sz="1500" dirty="0">
                <a:solidFill>
                  <a:schemeClr val="tx1"/>
                </a:solidFill>
              </a:rPr>
              <a:t>4. Barb failed to communicate with Matt about the scope of their respective services and the allocation of responsibility between them.  </a:t>
            </a:r>
          </a:p>
          <a:p>
            <a:pPr marL="0" indent="0">
              <a:buNone/>
            </a:pPr>
            <a:r>
              <a:rPr lang="en-US" sz="1500" dirty="0">
                <a:solidFill>
                  <a:schemeClr val="tx1"/>
                </a:solidFill>
              </a:rPr>
              <a:t> </a:t>
            </a:r>
          </a:p>
          <a:p>
            <a:pPr>
              <a:buFont typeface="Arial" panose="020B0604020202020204" pitchFamily="34" charset="0"/>
              <a:buChar char="•"/>
            </a:pPr>
            <a:endParaRPr lang="en-US" sz="1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23</a:t>
            </a:fld>
            <a:endParaRPr lang="en-US" dirty="0"/>
          </a:p>
        </p:txBody>
      </p:sp>
    </p:spTree>
    <p:extLst>
      <p:ext uri="{BB962C8B-B14F-4D97-AF65-F5344CB8AC3E}">
        <p14:creationId xmlns:p14="http://schemas.microsoft.com/office/powerpoint/2010/main" val="25987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6477000" cy="488156"/>
          </a:xfrm>
        </p:spPr>
        <p:txBody>
          <a:bodyPr>
            <a:noAutofit/>
          </a:bodyPr>
          <a:lstStyle/>
          <a:p>
            <a:r>
              <a:rPr lang="en-US" sz="2700" dirty="0">
                <a:solidFill>
                  <a:schemeClr val="tx1"/>
                </a:solidFill>
              </a:rPr>
              <a:t>Apply the New </a:t>
            </a:r>
            <a:r>
              <a:rPr lang="en-US" sz="2700" i="1" dirty="0">
                <a:solidFill>
                  <a:schemeClr val="tx1"/>
                </a:solidFill>
              </a:rPr>
              <a:t>Code &amp; Standard</a:t>
            </a:r>
          </a:p>
        </p:txBody>
      </p:sp>
      <p:sp>
        <p:nvSpPr>
          <p:cNvPr id="3" name="Text Placeholder 2"/>
          <p:cNvSpPr>
            <a:spLocks noGrp="1"/>
          </p:cNvSpPr>
          <p:nvPr>
            <p:ph type="body" idx="1"/>
          </p:nvPr>
        </p:nvSpPr>
        <p:spPr>
          <a:xfrm>
            <a:off x="228600" y="742950"/>
            <a:ext cx="8534400" cy="3886200"/>
          </a:xfrm>
        </p:spPr>
        <p:txBody>
          <a:bodyPr>
            <a:normAutofit fontScale="92500"/>
          </a:bodyPr>
          <a:lstStyle/>
          <a:p>
            <a:pPr marL="0" indent="0">
              <a:buNone/>
            </a:pPr>
            <a:r>
              <a:rPr lang="en-US" sz="2600" dirty="0">
                <a:solidFill>
                  <a:schemeClr val="tx1"/>
                </a:solidFill>
              </a:rPr>
              <a:t>Vignette: Working With Others</a:t>
            </a:r>
          </a:p>
          <a:p>
            <a:pPr marL="0" indent="0">
              <a:buNone/>
            </a:pPr>
            <a:endParaRPr lang="en-US" sz="900" dirty="0">
              <a:solidFill>
                <a:schemeClr val="tx1"/>
              </a:solidFill>
            </a:endParaRPr>
          </a:p>
          <a:p>
            <a:pPr marL="0" indent="0">
              <a:buNone/>
            </a:pPr>
            <a:endParaRPr lang="en-US" sz="1500" dirty="0">
              <a:solidFill>
                <a:schemeClr val="tx1"/>
              </a:solidFill>
            </a:endParaRPr>
          </a:p>
          <a:p>
            <a:pPr marL="0" indent="0">
              <a:buNone/>
            </a:pPr>
            <a:r>
              <a:rPr lang="en-US" sz="1600" b="1" dirty="0">
                <a:solidFill>
                  <a:schemeClr val="tx1"/>
                </a:solidFill>
              </a:rPr>
              <a:t>Correct Response:</a:t>
            </a:r>
            <a:r>
              <a:rPr lang="en-US" sz="1600" dirty="0">
                <a:solidFill>
                  <a:schemeClr val="tx1"/>
                </a:solidFill>
              </a:rPr>
              <a:t>  4 is correct.  Standard A.13 sets forth Duties When Recommending, Engaging, and Working with Additional Persons.  Barb had a reasonable basis for recommending Matt based on Matt’s reputation, experience, and qualifications.  However, Barb had a duty to disclose her mutual referral relationship to Chris, either prior to the Engagement or at the time of the recommendation, because Barb was receiving a material economic benefit from Matt in exchange for the recommendation.  In addition, as a CFP® professional, Barb was required to communicate with Matt about the scope of their respective services and the allocation of responsibility between them.  By failing to communicate with Matt about who was responsible for placing the assets that Barb was not managing into the living trust, neither of them re-registered the assets, causing the assets to be placed in probate upon Chris’s death.  C is not correct because the Standard does not require Barb to discuss with Chris, her client, the allocation of responsibilities between Barb and Matt.  Further, the rule requires the allocation of responsibilities, not the allocation of financial responsibility. </a:t>
            </a:r>
            <a:r>
              <a:rPr lang="en-US" sz="1500" dirty="0">
                <a:solidFill>
                  <a:schemeClr val="tx1"/>
                </a:solidFill>
              </a:rPr>
              <a:t> </a:t>
            </a:r>
          </a:p>
          <a:p>
            <a:pPr>
              <a:buFont typeface="Arial" panose="020B0604020202020204" pitchFamily="34" charset="0"/>
              <a:buChar char="•"/>
            </a:pPr>
            <a:endParaRPr lang="en-US" sz="1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24</a:t>
            </a:fld>
            <a:endParaRPr lang="en-US" dirty="0"/>
          </a:p>
        </p:txBody>
      </p:sp>
    </p:spTree>
    <p:extLst>
      <p:ext uri="{BB962C8B-B14F-4D97-AF65-F5344CB8AC3E}">
        <p14:creationId xmlns:p14="http://schemas.microsoft.com/office/powerpoint/2010/main" val="380007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57350"/>
            <a:ext cx="7848600" cy="1274195"/>
          </a:xfrm>
          <a:prstGeom prst="rect">
            <a:avLst/>
          </a:prstGeom>
        </p:spPr>
        <p:txBody>
          <a:bodyPr wrap="square">
            <a:spAutoFit/>
          </a:bodyPr>
          <a:lstStyle/>
          <a:p>
            <a:pPr>
              <a:lnSpc>
                <a:spcPct val="80000"/>
              </a:lnSpc>
            </a:pPr>
            <a:r>
              <a:rPr lang="en-US" sz="4800" b="1" cap="all" dirty="0">
                <a:solidFill>
                  <a:srgbClr val="FDC82F"/>
                </a:solidFill>
              </a:rPr>
              <a:t>cfp board’s </a:t>
            </a:r>
          </a:p>
          <a:p>
            <a:pPr>
              <a:lnSpc>
                <a:spcPct val="80000"/>
              </a:lnSpc>
            </a:pPr>
            <a:r>
              <a:rPr lang="en-US" sz="4800" b="1" cap="all" dirty="0">
                <a:solidFill>
                  <a:srgbClr val="FDC82F"/>
                </a:solidFill>
              </a:rPr>
              <a:t>fiduciary duty</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2</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213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The Fiduciary Duty</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26</a:t>
            </a:fld>
            <a:endParaRPr lang="en-US" dirty="0"/>
          </a:p>
        </p:txBody>
      </p:sp>
      <p:sp>
        <p:nvSpPr>
          <p:cNvPr id="2" name="TextBox 1"/>
          <p:cNvSpPr txBox="1"/>
          <p:nvPr/>
        </p:nvSpPr>
        <p:spPr>
          <a:xfrm>
            <a:off x="609600" y="1200150"/>
            <a:ext cx="6705600" cy="2109295"/>
          </a:xfrm>
          <a:prstGeom prst="rect">
            <a:avLst/>
          </a:prstGeom>
          <a:noFill/>
        </p:spPr>
        <p:txBody>
          <a:bodyPr wrap="square" rtlCol="0">
            <a:spAutoFit/>
          </a:bodyPr>
          <a:lstStyle/>
          <a:p>
            <a:pPr marL="171450" indent="-171450">
              <a:lnSpc>
                <a:spcPct val="90000"/>
              </a:lnSpc>
              <a:spcBef>
                <a:spcPts val="750"/>
              </a:spcBef>
              <a:buClr>
                <a:srgbClr val="FFC000"/>
              </a:buClr>
              <a:buSzPct val="100000"/>
              <a:buFont typeface="Arial"/>
              <a:buChar char="•"/>
            </a:pPr>
            <a:r>
              <a:rPr lang="en-US" sz="2400" dirty="0"/>
              <a:t>Includes a Duty of Loyalty, a Duty of Care, and a Duty to Follow Client Instructions</a:t>
            </a:r>
          </a:p>
          <a:p>
            <a:pPr>
              <a:lnSpc>
                <a:spcPct val="90000"/>
              </a:lnSpc>
              <a:spcBef>
                <a:spcPts val="750"/>
              </a:spcBef>
              <a:buClr>
                <a:srgbClr val="FFC000"/>
              </a:buClr>
              <a:buSzPct val="100000"/>
            </a:pPr>
            <a:endParaRPr lang="en-US" sz="1000" dirty="0"/>
          </a:p>
          <a:p>
            <a:pPr marL="171450" indent="-171450">
              <a:lnSpc>
                <a:spcPct val="90000"/>
              </a:lnSpc>
              <a:spcBef>
                <a:spcPts val="750"/>
              </a:spcBef>
              <a:buClr>
                <a:srgbClr val="FFC000"/>
              </a:buClr>
              <a:buSzPct val="100000"/>
              <a:buFont typeface="Arial"/>
              <a:buChar char="•"/>
            </a:pPr>
            <a:r>
              <a:rPr lang="en-US" sz="2400" dirty="0"/>
              <a:t>Applies to all Financial Advice to a Client</a:t>
            </a:r>
          </a:p>
          <a:p>
            <a:pPr>
              <a:lnSpc>
                <a:spcPct val="90000"/>
              </a:lnSpc>
              <a:spcBef>
                <a:spcPts val="750"/>
              </a:spcBef>
              <a:buClr>
                <a:srgbClr val="FFC000"/>
              </a:buClr>
              <a:buSzPct val="100000"/>
            </a:pPr>
            <a:endParaRPr lang="en-US" sz="1000" dirty="0"/>
          </a:p>
          <a:p>
            <a:pPr marL="171450" indent="-171450">
              <a:lnSpc>
                <a:spcPct val="90000"/>
              </a:lnSpc>
              <a:spcBef>
                <a:spcPts val="750"/>
              </a:spcBef>
              <a:buClr>
                <a:srgbClr val="FFC000"/>
              </a:buClr>
              <a:buSzPct val="100000"/>
              <a:buFont typeface="Arial"/>
              <a:buChar char="•"/>
            </a:pPr>
            <a:r>
              <a:rPr lang="en-US" sz="2400" dirty="0"/>
              <a:t>Defines Financial Advice Broadly</a:t>
            </a:r>
          </a:p>
        </p:txBody>
      </p:sp>
    </p:spTree>
    <p:extLst>
      <p:ext uri="{BB962C8B-B14F-4D97-AF65-F5344CB8AC3E}">
        <p14:creationId xmlns:p14="http://schemas.microsoft.com/office/powerpoint/2010/main" val="268711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 y="-8238"/>
            <a:ext cx="8239130" cy="590549"/>
          </a:xfrm>
        </p:spPr>
        <p:txBody>
          <a:bodyPr>
            <a:normAutofit/>
          </a:bodyPr>
          <a:lstStyle/>
          <a:p>
            <a:r>
              <a:rPr lang="en-US" sz="2500" dirty="0">
                <a:solidFill>
                  <a:schemeClr val="tx1"/>
                </a:solidFill>
              </a:rPr>
              <a:t>Fiduciary: Act in the Client’s Best Interests</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27</a:t>
            </a:fld>
            <a:endParaRPr lang="en-US" dirty="0"/>
          </a:p>
        </p:txBody>
      </p:sp>
      <p:sp>
        <p:nvSpPr>
          <p:cNvPr id="3" name="TextBox 2"/>
          <p:cNvSpPr txBox="1"/>
          <p:nvPr/>
        </p:nvSpPr>
        <p:spPr>
          <a:xfrm>
            <a:off x="152400" y="531877"/>
            <a:ext cx="8849110" cy="4462760"/>
          </a:xfrm>
          <a:prstGeom prst="rect">
            <a:avLst/>
          </a:prstGeom>
          <a:noFill/>
        </p:spPr>
        <p:txBody>
          <a:bodyPr wrap="square" rtlCol="0">
            <a:spAutoFit/>
          </a:bodyPr>
          <a:lstStyle/>
          <a:p>
            <a:r>
              <a:rPr lang="en-US" sz="2200" b="1" dirty="0"/>
              <a:t>Duty of Loyalty</a:t>
            </a:r>
          </a:p>
          <a:p>
            <a:pPr marL="285750" indent="-285750">
              <a:buClr>
                <a:srgbClr val="FFC000"/>
              </a:buClr>
              <a:buFont typeface="Arial" panose="020B0604020202020204" pitchFamily="34" charset="0"/>
              <a:buChar char="•"/>
            </a:pPr>
            <a:r>
              <a:rPr lang="en-US" sz="2200" dirty="0"/>
              <a:t>Place Client’s interests ahead of your own</a:t>
            </a:r>
          </a:p>
          <a:p>
            <a:pPr marL="285750" indent="-285750">
              <a:buClr>
                <a:srgbClr val="FFC000"/>
              </a:buClr>
              <a:buFont typeface="Arial" panose="020B0604020202020204" pitchFamily="34" charset="0"/>
              <a:buChar char="•"/>
            </a:pPr>
            <a:r>
              <a:rPr lang="en-US" sz="2200" dirty="0"/>
              <a:t>Material Conflicts: avoid or fully disclose, obtain consent, &amp; properly manage</a:t>
            </a:r>
          </a:p>
          <a:p>
            <a:pPr marL="285750" indent="-285750">
              <a:buClr>
                <a:srgbClr val="FFC000"/>
              </a:buClr>
              <a:buFont typeface="Arial" panose="020B0604020202020204" pitchFamily="34" charset="0"/>
              <a:buChar char="•"/>
            </a:pPr>
            <a:r>
              <a:rPr lang="en-US" sz="2200" dirty="0"/>
              <a:t>Act without regard to interests of others</a:t>
            </a:r>
          </a:p>
          <a:p>
            <a:endParaRPr lang="en-US" sz="1000" dirty="0"/>
          </a:p>
          <a:p>
            <a:r>
              <a:rPr lang="en-US" sz="2200" b="1" dirty="0"/>
              <a:t>Duty of Care</a:t>
            </a:r>
          </a:p>
          <a:p>
            <a:pPr marL="285750" indent="-285750">
              <a:buClr>
                <a:srgbClr val="FFC000"/>
              </a:buClr>
              <a:buFont typeface="Arial" panose="020B0604020202020204" pitchFamily="34" charset="0"/>
              <a:buChar char="•"/>
            </a:pPr>
            <a:r>
              <a:rPr lang="en-US" sz="2200" dirty="0"/>
              <a:t>Act with care, skill, prudence, and diligence</a:t>
            </a:r>
          </a:p>
          <a:p>
            <a:pPr marL="285750" indent="-285750">
              <a:buClr>
                <a:srgbClr val="FFC000"/>
              </a:buClr>
              <a:buFont typeface="Arial" panose="020B0604020202020204" pitchFamily="34" charset="0"/>
              <a:buChar char="•"/>
            </a:pPr>
            <a:r>
              <a:rPr lang="en-US" sz="2200" dirty="0"/>
              <a:t>Consider Client’s goals, risk tolerance, objectives, and circumstances</a:t>
            </a:r>
          </a:p>
          <a:p>
            <a:endParaRPr lang="en-US" sz="1000" dirty="0"/>
          </a:p>
          <a:p>
            <a:r>
              <a:rPr lang="en-US" sz="2200" b="1" dirty="0"/>
              <a:t>Duty to Follow Client’s Instructions</a:t>
            </a:r>
          </a:p>
          <a:p>
            <a:pPr marL="285750" indent="-285750">
              <a:buClr>
                <a:srgbClr val="FFC000"/>
              </a:buClr>
              <a:buFont typeface="Arial" panose="020B0604020202020204" pitchFamily="34" charset="0"/>
              <a:buChar char="•"/>
            </a:pPr>
            <a:r>
              <a:rPr lang="en-US" sz="2200" dirty="0"/>
              <a:t>Comply with Terms of Engagement</a:t>
            </a:r>
          </a:p>
          <a:p>
            <a:pPr marL="285750" indent="-285750">
              <a:buClr>
                <a:srgbClr val="FFC000"/>
              </a:buClr>
              <a:buFont typeface="Arial" panose="020B0604020202020204" pitchFamily="34" charset="0"/>
              <a:buChar char="•"/>
            </a:pPr>
            <a:r>
              <a:rPr lang="en-US" sz="2200" dirty="0"/>
              <a:t>Follow Client’s reasonable and lawful directions</a:t>
            </a:r>
          </a:p>
        </p:txBody>
      </p:sp>
    </p:spTree>
    <p:extLst>
      <p:ext uri="{BB962C8B-B14F-4D97-AF65-F5344CB8AC3E}">
        <p14:creationId xmlns:p14="http://schemas.microsoft.com/office/powerpoint/2010/main" val="19244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39130" cy="590549"/>
          </a:xfrm>
        </p:spPr>
        <p:txBody>
          <a:bodyPr>
            <a:normAutofit/>
          </a:bodyPr>
          <a:lstStyle/>
          <a:p>
            <a:r>
              <a:rPr lang="en-US" sz="2700" dirty="0">
                <a:solidFill>
                  <a:schemeClr val="tx1"/>
                </a:solidFill>
              </a:rPr>
              <a:t>Applies to All Financial Advice</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28</a:t>
            </a:fld>
            <a:endParaRPr lang="en-US" dirty="0"/>
          </a:p>
        </p:txBody>
      </p:sp>
      <p:sp>
        <p:nvSpPr>
          <p:cNvPr id="3" name="TextBox 2"/>
          <p:cNvSpPr txBox="1"/>
          <p:nvPr/>
        </p:nvSpPr>
        <p:spPr>
          <a:xfrm>
            <a:off x="204898" y="971550"/>
            <a:ext cx="8277782" cy="3693319"/>
          </a:xfrm>
          <a:prstGeom prst="rect">
            <a:avLst/>
          </a:prstGeom>
          <a:noFill/>
        </p:spPr>
        <p:txBody>
          <a:bodyPr wrap="square" rtlCol="0">
            <a:spAutoFit/>
          </a:bodyPr>
          <a:lstStyle/>
          <a:p>
            <a:r>
              <a:rPr lang="en-US" sz="2400" b="1" dirty="0"/>
              <a:t>Application</a:t>
            </a:r>
          </a:p>
          <a:p>
            <a:pPr marL="285750" indent="-285750">
              <a:buClr>
                <a:srgbClr val="FFC000"/>
              </a:buClr>
              <a:buFont typeface="Arial" panose="020B0604020202020204" pitchFamily="34" charset="0"/>
              <a:buChar char="•"/>
            </a:pPr>
            <a:r>
              <a:rPr lang="en-US" sz="2400" dirty="0"/>
              <a:t>“At all times when providing Financial Advice to a Client”</a:t>
            </a:r>
          </a:p>
          <a:p>
            <a:pPr marL="285750" indent="-285750">
              <a:buClr>
                <a:srgbClr val="FFC000"/>
              </a:buClr>
              <a:buFont typeface="Arial" panose="020B0604020202020204" pitchFamily="34" charset="0"/>
              <a:buChar char="•"/>
            </a:pPr>
            <a:r>
              <a:rPr lang="en-US" sz="2400" dirty="0"/>
              <a:t>More expansive than when providing </a:t>
            </a:r>
            <a:r>
              <a:rPr lang="en-US" sz="2400" dirty="0">
                <a:latin typeface="Arial" panose="020B0604020202020204" pitchFamily="34" charset="0"/>
                <a:cs typeface="Arial" panose="020B0604020202020204" pitchFamily="34" charset="0"/>
              </a:rPr>
              <a:t>Financial Planning</a:t>
            </a:r>
            <a:endParaRPr lang="en-US" sz="2400" dirty="0"/>
          </a:p>
          <a:p>
            <a:endParaRPr lang="en-US" b="1" dirty="0"/>
          </a:p>
          <a:p>
            <a:r>
              <a:rPr lang="en-US" sz="2400" b="1" dirty="0"/>
              <a:t>Who is a “Client”?</a:t>
            </a:r>
          </a:p>
          <a:p>
            <a:pPr marL="285750" lvl="0" indent="-285750">
              <a:buClr>
                <a:srgbClr val="FFC000"/>
              </a:buClr>
              <a:buFont typeface="Arial" panose="020B0604020202020204" pitchFamily="34" charset="0"/>
              <a:buChar char="•"/>
            </a:pPr>
            <a:r>
              <a:rPr lang="en-US" sz="2400" dirty="0"/>
              <a:t>Any person, including a natural person, business organization or legal entity </a:t>
            </a:r>
          </a:p>
          <a:p>
            <a:pPr marL="285750" lvl="0" indent="-285750">
              <a:buClr>
                <a:srgbClr val="FFC000"/>
              </a:buClr>
              <a:buFont typeface="Arial" panose="020B0604020202020204" pitchFamily="34" charset="0"/>
              <a:buChar char="•"/>
            </a:pPr>
            <a:r>
              <a:rPr lang="en-US" sz="2400" dirty="0"/>
              <a:t>To whom the CFP</a:t>
            </a:r>
            <a:r>
              <a:rPr lang="en-US" sz="2400" baseline="30000" dirty="0"/>
              <a:t>®</a:t>
            </a:r>
            <a:r>
              <a:rPr lang="en-US" sz="2400" dirty="0"/>
              <a:t> professional provides or agrees to provide “Professional Services”</a:t>
            </a:r>
          </a:p>
          <a:p>
            <a:pPr marL="285750" lvl="0" indent="-285750">
              <a:buClr>
                <a:srgbClr val="FFC000"/>
              </a:buClr>
              <a:buFont typeface="Arial" panose="020B0604020202020204" pitchFamily="34" charset="0"/>
              <a:buChar char="•"/>
            </a:pPr>
            <a:r>
              <a:rPr lang="en-US" sz="2400" dirty="0"/>
              <a:t>Pursuant to an “Engagement”</a:t>
            </a:r>
          </a:p>
        </p:txBody>
      </p:sp>
    </p:spTree>
    <p:extLst>
      <p:ext uri="{BB962C8B-B14F-4D97-AF65-F5344CB8AC3E}">
        <p14:creationId xmlns:p14="http://schemas.microsoft.com/office/powerpoint/2010/main" val="334671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1"/>
          <p:cNvSpPr txBox="1">
            <a:spLocks noGrp="1"/>
          </p:cNvSpPr>
          <p:nvPr>
            <p:ph type="title"/>
          </p:nvPr>
        </p:nvSpPr>
        <p:spPr>
          <a:xfrm>
            <a:off x="10297" y="0"/>
            <a:ext cx="8227895" cy="590549"/>
          </a:xfrm>
          <a:prstGeom prst="rect">
            <a:avLst/>
          </a:prstGeom>
        </p:spPr>
        <p:txBody>
          <a:bodyPr>
            <a:normAutofit/>
          </a:bodyPr>
          <a:lstStyle/>
          <a:p>
            <a:pPr hangingPunct="0"/>
            <a:r>
              <a:rPr lang="en-US" sz="2700" dirty="0">
                <a:solidFill>
                  <a:schemeClr val="tx1"/>
                </a:solidFill>
              </a:rPr>
              <a:t>Financial Advice Broadly Defined</a:t>
            </a:r>
            <a:endParaRPr sz="2700" dirty="0">
              <a:solidFill>
                <a:schemeClr val="tx1"/>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29</a:t>
            </a:fld>
            <a:endParaRPr lang="en-US" dirty="0"/>
          </a:p>
        </p:txBody>
      </p:sp>
      <p:sp>
        <p:nvSpPr>
          <p:cNvPr id="2" name="TextBox 1"/>
          <p:cNvSpPr txBox="1"/>
          <p:nvPr/>
        </p:nvSpPr>
        <p:spPr>
          <a:xfrm>
            <a:off x="304800" y="742950"/>
            <a:ext cx="8229600" cy="4062651"/>
          </a:xfrm>
          <a:prstGeom prst="rect">
            <a:avLst/>
          </a:prstGeom>
          <a:noFill/>
        </p:spPr>
        <p:txBody>
          <a:bodyPr wrap="square" rtlCol="0">
            <a:spAutoFit/>
          </a:bodyPr>
          <a:lstStyle/>
          <a:p>
            <a:pPr>
              <a:buClr>
                <a:srgbClr val="FFC000"/>
              </a:buClr>
            </a:pPr>
            <a:r>
              <a:rPr lang="en-US" b="1" dirty="0"/>
              <a:t>Financial Advice:</a:t>
            </a:r>
          </a:p>
          <a:p>
            <a:pPr marL="457200" indent="-457200">
              <a:buClr>
                <a:srgbClr val="FFC000"/>
              </a:buClr>
              <a:buFont typeface="+mj-lt"/>
              <a:buAutoNum type="alphaUcPeriod"/>
            </a:pPr>
            <a:r>
              <a:rPr lang="en-US" sz="2000" dirty="0"/>
              <a:t>A communication that, based on its content, context, and presentation, would reasonably be viewed as a recommendation that the Client take a particular course of action with respect to:</a:t>
            </a:r>
          </a:p>
          <a:p>
            <a:pPr>
              <a:buClr>
                <a:srgbClr val="FFC000"/>
              </a:buClr>
            </a:pPr>
            <a:endParaRPr lang="en-US" sz="1000" dirty="0"/>
          </a:p>
          <a:p>
            <a:pPr marL="914400" lvl="1" indent="-457200">
              <a:spcAft>
                <a:spcPts val="0"/>
              </a:spcAft>
              <a:buClr>
                <a:srgbClr val="FFC000"/>
              </a:buClr>
              <a:buFont typeface="+mj-lt"/>
              <a:buAutoNum type="arabicPeriod"/>
              <a:defRPr sz="2400"/>
            </a:pPr>
            <a:r>
              <a:rPr lang="en-US" sz="2000" dirty="0"/>
              <a:t>The development or implementation of a financial plan</a:t>
            </a:r>
          </a:p>
          <a:p>
            <a:pPr marL="914400" lvl="1" indent="-457200">
              <a:spcAft>
                <a:spcPts val="0"/>
              </a:spcAft>
              <a:buClr>
                <a:srgbClr val="FFC000"/>
              </a:buClr>
              <a:buFont typeface="+mj-lt"/>
              <a:buAutoNum type="arabicPeriod"/>
              <a:defRPr sz="2400"/>
            </a:pPr>
            <a:r>
              <a:rPr lang="en-US" sz="2000" dirty="0"/>
              <a:t>The value of or the advisability of investing in, purchasing, holding, gifting or selling Financial Assets</a:t>
            </a:r>
          </a:p>
          <a:p>
            <a:pPr marL="914400" lvl="1" indent="-457200">
              <a:spcAft>
                <a:spcPts val="0"/>
              </a:spcAft>
              <a:buClr>
                <a:srgbClr val="FFC000"/>
              </a:buClr>
              <a:buFont typeface="+mj-lt"/>
              <a:buAutoNum type="arabicPeriod"/>
              <a:defRPr sz="2400"/>
            </a:pPr>
            <a:r>
              <a:rPr lang="en-US" sz="2000" dirty="0"/>
              <a:t>Investment policies or strategies, portfolio composition, or asset management</a:t>
            </a:r>
          </a:p>
          <a:p>
            <a:pPr marL="914400" lvl="1" indent="-457200">
              <a:spcAft>
                <a:spcPts val="0"/>
              </a:spcAft>
              <a:buClr>
                <a:srgbClr val="FFC000"/>
              </a:buClr>
              <a:buFont typeface="+mj-lt"/>
              <a:buAutoNum type="arabicPeriod"/>
              <a:defRPr sz="2400"/>
            </a:pPr>
            <a:r>
              <a:rPr lang="en-US" sz="2000" dirty="0"/>
              <a:t>The selection and retention of other persons to provide financial or Professional Services to the Client, or</a:t>
            </a:r>
          </a:p>
          <a:p>
            <a:pPr lvl="1">
              <a:spcAft>
                <a:spcPts val="0"/>
              </a:spcAft>
              <a:buClr>
                <a:srgbClr val="FFC000"/>
              </a:buClr>
              <a:defRPr sz="2400"/>
            </a:pPr>
            <a:endParaRPr lang="en-US" sz="1000" dirty="0"/>
          </a:p>
          <a:p>
            <a:pPr marL="457200" indent="-457200">
              <a:buClr>
                <a:srgbClr val="FFC000"/>
              </a:buClr>
              <a:buFont typeface="+mj-lt"/>
              <a:buAutoNum type="alphaUcPeriod" startAt="2"/>
            </a:pPr>
            <a:r>
              <a:rPr lang="en-US" sz="2000" dirty="0"/>
              <a:t>The exercise of discretionary authority over Financial Assets.</a:t>
            </a:r>
            <a:endParaRPr lang="en-US" sz="2000" b="1" dirty="0"/>
          </a:p>
        </p:txBody>
      </p:sp>
    </p:spTree>
    <p:extLst>
      <p:ext uri="{BB962C8B-B14F-4D97-AF65-F5344CB8AC3E}">
        <p14:creationId xmlns:p14="http://schemas.microsoft.com/office/powerpoint/2010/main" val="394286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a:solidFill>
                  <a:schemeClr val="tx1"/>
                </a:solidFill>
              </a:rPr>
              <a:t>A Note About Polling </a:t>
            </a:r>
          </a:p>
        </p:txBody>
      </p:sp>
      <p:sp>
        <p:nvSpPr>
          <p:cNvPr id="3" name="Text Placeholder 2"/>
          <p:cNvSpPr>
            <a:spLocks noGrp="1"/>
          </p:cNvSpPr>
          <p:nvPr>
            <p:ph type="body" idx="1"/>
          </p:nvPr>
        </p:nvSpPr>
        <p:spPr>
          <a:xfrm>
            <a:off x="685800" y="971550"/>
            <a:ext cx="7886700" cy="3263504"/>
          </a:xfrm>
        </p:spPr>
        <p:txBody>
          <a:bodyPr>
            <a:normAutofit lnSpcReduction="10000"/>
          </a:bodyPr>
          <a:lstStyle/>
          <a:p>
            <a:pPr lvl="0">
              <a:buFont typeface="Arial" panose="020B0604020202020204" pitchFamily="34" charset="0"/>
              <a:buChar char="•"/>
            </a:pPr>
            <a:r>
              <a:rPr lang="en-US" sz="2000" dirty="0">
                <a:solidFill>
                  <a:prstClr val="black"/>
                </a:solidFill>
              </a:rPr>
              <a:t>CFP Board requires participants to be engaged in the content throughout the session. </a:t>
            </a:r>
          </a:p>
          <a:p>
            <a:pPr lvl="0">
              <a:buFont typeface="Arial" panose="020B0604020202020204" pitchFamily="34" charset="0"/>
              <a:buChar char="•"/>
            </a:pPr>
            <a:r>
              <a:rPr lang="en-US" sz="2000" dirty="0">
                <a:solidFill>
                  <a:prstClr val="black"/>
                </a:solidFill>
              </a:rPr>
              <a:t>Some CE programs utilize interactive phone apps, such as Kahoot!, to poll participants. Some people may be able to use the app in real time while others may not.</a:t>
            </a:r>
          </a:p>
          <a:p>
            <a:pPr lvl="0">
              <a:buFont typeface="Arial" panose="020B0604020202020204" pitchFamily="34" charset="0"/>
              <a:buChar char="•"/>
            </a:pPr>
            <a:r>
              <a:rPr lang="en-US" sz="2000" dirty="0">
                <a:solidFill>
                  <a:prstClr val="black"/>
                </a:solidFill>
              </a:rPr>
              <a:t>In order to ensure that each participant has a chance to respond to content questions about the program, you will receive a survey via e-mail following this program. The survey contains the polling questions shown throughout this presentation. Once we receive your completed online survey following the program, your credit will be processed.</a:t>
            </a:r>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a:t>
            </a:fld>
            <a:endParaRPr lang="en-US" dirty="0"/>
          </a:p>
        </p:txBody>
      </p:sp>
    </p:spTree>
    <p:extLst>
      <p:ext uri="{BB962C8B-B14F-4D97-AF65-F5344CB8AC3E}">
        <p14:creationId xmlns:p14="http://schemas.microsoft.com/office/powerpoint/2010/main" val="2895576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a:solidFill>
                  <a:schemeClr val="tx1"/>
                </a:solidFill>
              </a:rPr>
              <a:t>Quick Review</a:t>
            </a: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30</a:t>
            </a:fld>
            <a:endParaRPr lang="en-US" dirty="0"/>
          </a:p>
        </p:txBody>
      </p:sp>
      <p:sp>
        <p:nvSpPr>
          <p:cNvPr id="3" name="Rounded Rectangle 2"/>
          <p:cNvSpPr/>
          <p:nvPr/>
        </p:nvSpPr>
        <p:spPr>
          <a:xfrm>
            <a:off x="609600" y="1352550"/>
            <a:ext cx="8001000" cy="26670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90000"/>
              </a:lnSpc>
              <a:spcBef>
                <a:spcPts val="750"/>
              </a:spcBef>
              <a:buClr>
                <a:srgbClr val="FFC000"/>
              </a:buClr>
              <a:buSzPct val="100000"/>
              <a:buFont typeface="Wingdings" panose="05000000000000000000" pitchFamily="2" charset="2"/>
              <a:buChar char="ü"/>
            </a:pPr>
            <a:r>
              <a:rPr lang="en-US" sz="2800" dirty="0">
                <a:ln w="0">
                  <a:solidFill>
                    <a:srgbClr val="86702C"/>
                  </a:solidFill>
                </a:ln>
                <a:solidFill>
                  <a:schemeClr val="tx1"/>
                </a:solidFill>
                <a:effectLst>
                  <a:outerShdw blurRad="38100" dist="19050" dir="2700000" algn="tl" rotWithShape="0">
                    <a:schemeClr val="dk1">
                      <a:alpha val="40000"/>
                    </a:schemeClr>
                  </a:outerShdw>
                </a:effectLst>
              </a:rPr>
              <a:t> Duty of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Loyalty</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a:ln w="0">
                  <a:solidFill>
                    <a:srgbClr val="86702C"/>
                  </a:solidFill>
                </a:ln>
                <a:solidFill>
                  <a:schemeClr val="tx1"/>
                </a:solidFill>
                <a:effectLst>
                  <a:outerShdw blurRad="38100" dist="19050" dir="2700000" algn="tl" rotWithShape="0">
                    <a:schemeClr val="dk1">
                      <a:alpha val="40000"/>
                    </a:schemeClr>
                  </a:outerShdw>
                </a:effectLst>
              </a:rPr>
              <a:t> Duty of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Care</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a:ln w="0">
                  <a:solidFill>
                    <a:srgbClr val="86702C"/>
                  </a:solidFill>
                </a:ln>
                <a:solidFill>
                  <a:schemeClr val="tx1"/>
                </a:solidFill>
                <a:effectLst>
                  <a:outerShdw blurRad="38100" dist="19050" dir="2700000" algn="tl" rotWithShape="0">
                    <a:schemeClr val="dk1">
                      <a:alpha val="40000"/>
                    </a:schemeClr>
                  </a:outerShdw>
                </a:effectLst>
              </a:rPr>
              <a:t> Duty to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Follow Client Instructions</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a:ln w="0">
                  <a:solidFill>
                    <a:srgbClr val="86702C"/>
                  </a:solidFill>
                </a:ln>
                <a:solidFill>
                  <a:schemeClr val="tx1"/>
                </a:solidFill>
                <a:effectLst>
                  <a:outerShdw blurRad="38100" dist="19050" dir="2700000" algn="tl" rotWithShape="0">
                    <a:schemeClr val="dk1">
                      <a:alpha val="40000"/>
                    </a:schemeClr>
                  </a:outerShdw>
                </a:effectLst>
              </a:rPr>
              <a:t> Fiduciary Duty Applies to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All</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 Financial Advice </a:t>
            </a:r>
          </a:p>
          <a:p>
            <a:pPr marL="285750" indent="-285750">
              <a:lnSpc>
                <a:spcPct val="90000"/>
              </a:lnSpc>
              <a:spcBef>
                <a:spcPts val="750"/>
              </a:spcBef>
              <a:buClr>
                <a:srgbClr val="FFC000"/>
              </a:buClr>
              <a:buSzPct val="100000"/>
              <a:buFont typeface="Wingdings" panose="05000000000000000000" pitchFamily="2" charset="2"/>
              <a:buChar char="ü"/>
            </a:pPr>
            <a:r>
              <a:rPr lang="en-US" sz="2800" dirty="0">
                <a:ln w="0">
                  <a:solidFill>
                    <a:srgbClr val="86702C"/>
                  </a:solidFill>
                </a:ln>
                <a:solidFill>
                  <a:schemeClr val="tx1"/>
                </a:solidFill>
                <a:effectLst>
                  <a:outerShdw blurRad="38100" dist="19050" dir="2700000" algn="tl" rotWithShape="0">
                    <a:schemeClr val="dk1">
                      <a:alpha val="40000"/>
                    </a:schemeClr>
                  </a:outerShdw>
                </a:effectLst>
              </a:rPr>
              <a:t> Financial Advice </a:t>
            </a:r>
            <a:r>
              <a:rPr lang="en-US" sz="2800" b="1" dirty="0">
                <a:ln w="0">
                  <a:solidFill>
                    <a:srgbClr val="86702C"/>
                  </a:solidFill>
                </a:ln>
                <a:solidFill>
                  <a:schemeClr val="tx1"/>
                </a:solidFill>
                <a:effectLst>
                  <a:outerShdw blurRad="38100" dist="19050" dir="2700000" algn="tl" rotWithShape="0">
                    <a:schemeClr val="dk1">
                      <a:alpha val="40000"/>
                    </a:schemeClr>
                  </a:outerShdw>
                </a:effectLst>
              </a:rPr>
              <a:t>Broadly</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 Defined </a:t>
            </a:r>
          </a:p>
        </p:txBody>
      </p:sp>
    </p:spTree>
    <p:extLst>
      <p:ext uri="{BB962C8B-B14F-4D97-AF65-F5344CB8AC3E}">
        <p14:creationId xmlns:p14="http://schemas.microsoft.com/office/powerpoint/2010/main" val="44643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32951"/>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304800" y="819150"/>
            <a:ext cx="8686800" cy="3886200"/>
          </a:xfrm>
        </p:spPr>
        <p:txBody>
          <a:bodyPr>
            <a:normAutofit fontScale="70000" lnSpcReduction="20000"/>
          </a:bodyPr>
          <a:lstStyle/>
          <a:p>
            <a:pPr marL="0" indent="0">
              <a:buNone/>
            </a:pPr>
            <a:r>
              <a:rPr lang="en-US" sz="2600" dirty="0">
                <a:solidFill>
                  <a:schemeClr val="tx1"/>
                </a:solidFill>
              </a:rPr>
              <a:t>Polling Questions </a:t>
            </a:r>
            <a:r>
              <a:rPr lang="en-US" sz="2800" dirty="0">
                <a:solidFill>
                  <a:schemeClr val="tx1"/>
                </a:solidFill>
              </a:rPr>
              <a:t>(Respond in post-program survey)</a:t>
            </a:r>
            <a:r>
              <a:rPr lang="en-US" sz="2600" dirty="0">
                <a:solidFill>
                  <a:schemeClr val="tx1"/>
                </a:solidFill>
              </a:rPr>
              <a:t>:</a:t>
            </a:r>
          </a:p>
          <a:p>
            <a:pPr marL="0" indent="0">
              <a:buNone/>
            </a:pPr>
            <a:endParaRPr lang="en-US" dirty="0"/>
          </a:p>
          <a:p>
            <a:r>
              <a:rPr lang="en-US" sz="2300" dirty="0">
                <a:solidFill>
                  <a:schemeClr val="tx1"/>
                </a:solidFill>
              </a:rPr>
              <a:t>1. Under the Code and Standards, whether a CFP® Professional has a fiduciary duty depends on whether the CFP® Professional is providing “Financial Planning.” A CFP® Professional may provide Financial Advice without owing a Fiduciary Duty.</a:t>
            </a:r>
          </a:p>
          <a:p>
            <a:pPr marL="0" indent="0">
              <a:buNone/>
            </a:pPr>
            <a:endParaRPr lang="en-US" sz="2300" dirty="0">
              <a:solidFill>
                <a:schemeClr val="tx1"/>
              </a:solidFill>
            </a:endParaRPr>
          </a:p>
          <a:p>
            <a:pPr marL="0" indent="0">
              <a:buNone/>
            </a:pPr>
            <a:r>
              <a:rPr lang="en-US" sz="2300" dirty="0">
                <a:solidFill>
                  <a:schemeClr val="tx1"/>
                </a:solidFill>
              </a:rPr>
              <a:t>	Answer Options: True/ False/ I’m guessing </a:t>
            </a:r>
          </a:p>
          <a:p>
            <a:pPr marL="400050" lvl="1" indent="0">
              <a:buNone/>
            </a:pPr>
            <a:endParaRPr lang="en-US" sz="2300" dirty="0">
              <a:solidFill>
                <a:schemeClr val="tx1"/>
              </a:solidFill>
            </a:endParaRPr>
          </a:p>
          <a:p>
            <a:r>
              <a:rPr lang="en-US" sz="2300" dirty="0">
                <a:solidFill>
                  <a:schemeClr val="tx1"/>
                </a:solidFill>
              </a:rPr>
              <a:t>2. In order for there to be Financial Advice, there must be compensation. </a:t>
            </a:r>
          </a:p>
          <a:p>
            <a:pPr marL="400050" lvl="1" indent="0">
              <a:buNone/>
            </a:pPr>
            <a:endParaRPr lang="en-US" sz="2300" dirty="0">
              <a:solidFill>
                <a:schemeClr val="tx1"/>
              </a:solidFill>
            </a:endParaRPr>
          </a:p>
          <a:p>
            <a:pPr marL="400050" lvl="1" indent="0">
              <a:buNone/>
            </a:pPr>
            <a:r>
              <a:rPr lang="en-US" sz="2300" dirty="0">
                <a:solidFill>
                  <a:schemeClr val="tx1"/>
                </a:solidFill>
              </a:rPr>
              <a:t>Answer Options: True/ False/ I’m guessing </a:t>
            </a:r>
          </a:p>
          <a:p>
            <a:pPr marL="400050" lvl="1" indent="0">
              <a:buNone/>
            </a:pPr>
            <a:endParaRPr lang="en-US" sz="2300" dirty="0">
              <a:solidFill>
                <a:schemeClr val="tx1"/>
              </a:solidFill>
            </a:endParaRPr>
          </a:p>
          <a:p>
            <a:r>
              <a:rPr lang="en-US" sz="2300" dirty="0">
                <a:solidFill>
                  <a:schemeClr val="tx1"/>
                </a:solidFill>
              </a:rPr>
              <a:t>3.  A CFP® Professional who provides marketing materials and general financial education materials is “Providing Financial Advice.” </a:t>
            </a:r>
          </a:p>
          <a:p>
            <a:endParaRPr lang="en-US" sz="2300" dirty="0">
              <a:solidFill>
                <a:schemeClr val="tx1"/>
              </a:solidFill>
            </a:endParaRPr>
          </a:p>
          <a:p>
            <a:pPr marL="400050" lvl="1" indent="0">
              <a:buNone/>
            </a:pPr>
            <a:r>
              <a:rPr lang="en-US" sz="2300" dirty="0">
                <a:solidFill>
                  <a:schemeClr val="tx1"/>
                </a:solidFill>
              </a:rPr>
              <a:t>Answer Options: True/ False/ I’m guessing </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31</a:t>
            </a:fld>
            <a:endParaRPr lang="en-US" dirty="0"/>
          </a:p>
        </p:txBody>
      </p:sp>
    </p:spTree>
    <p:extLst>
      <p:ext uri="{BB962C8B-B14F-4D97-AF65-F5344CB8AC3E}">
        <p14:creationId xmlns:p14="http://schemas.microsoft.com/office/powerpoint/2010/main" val="3198802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32951"/>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304800" y="819150"/>
            <a:ext cx="8686800" cy="3886200"/>
          </a:xfrm>
        </p:spPr>
        <p:txBody>
          <a:bodyPr>
            <a:normAutofit fontScale="92500" lnSpcReduction="10000"/>
          </a:bodyPr>
          <a:lstStyle/>
          <a:p>
            <a:pPr marL="0" indent="0">
              <a:buNone/>
            </a:pPr>
            <a:r>
              <a:rPr lang="en-US" sz="2600" dirty="0">
                <a:solidFill>
                  <a:schemeClr val="tx1"/>
                </a:solidFill>
              </a:rPr>
              <a:t>Vignette: Duty of Care</a:t>
            </a:r>
          </a:p>
          <a:p>
            <a:pPr marL="0" indent="0">
              <a:buNone/>
            </a:pPr>
            <a:endParaRPr lang="en-US" sz="2000" dirty="0">
              <a:solidFill>
                <a:schemeClr val="tx1"/>
              </a:solidFill>
            </a:endParaRPr>
          </a:p>
          <a:p>
            <a:pPr marL="0" indent="0">
              <a:buNone/>
            </a:pPr>
            <a:r>
              <a:rPr lang="en-US" sz="2000" dirty="0">
                <a:solidFill>
                  <a:schemeClr val="tx1"/>
                </a:solidFill>
              </a:rPr>
              <a:t>Ray, a CFP® professional, asks his new Client, Sue, to complete his firm’s required account opening forms.  Later, Ray notices that Sue completed the forms inconsistently with respect to her risk tolerance.  Sue indicated on one form that she cannot tolerate losing 5% of her investment but stated on another form that she has an aggressive risk tolerance.  </a:t>
            </a:r>
          </a:p>
          <a:p>
            <a:pPr marL="0" indent="0">
              <a:buNone/>
            </a:pPr>
            <a:r>
              <a:rPr lang="en-US" sz="2000" dirty="0">
                <a:solidFill>
                  <a:schemeClr val="tx1"/>
                </a:solidFill>
              </a:rPr>
              <a:t> </a:t>
            </a:r>
          </a:p>
          <a:p>
            <a:pPr marL="0" indent="0">
              <a:buNone/>
            </a:pPr>
            <a:r>
              <a:rPr lang="en-US" sz="2000" dirty="0">
                <a:solidFill>
                  <a:schemeClr val="tx1"/>
                </a:solidFill>
              </a:rPr>
              <a:t>Ray’s supervisor learns that Sue selected an aggressive risk tolerance and urges Ray to consider a private placement investment for Sue with potentially large returns but substantial risk.  After analysis, Ray determines that the investment would match Sue’s stated risk tolerance.  Ray explains the investment and Sue chooses to purchase the investment.  </a:t>
            </a:r>
          </a:p>
          <a:p>
            <a:pPr marL="0" indent="0">
              <a:buNone/>
            </a:pPr>
            <a:endParaRPr lang="en-US" sz="23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32</a:t>
            </a:fld>
            <a:endParaRPr lang="en-US" dirty="0"/>
          </a:p>
        </p:txBody>
      </p:sp>
    </p:spTree>
    <p:extLst>
      <p:ext uri="{BB962C8B-B14F-4D97-AF65-F5344CB8AC3E}">
        <p14:creationId xmlns:p14="http://schemas.microsoft.com/office/powerpoint/2010/main" val="450470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32951"/>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152400" y="623501"/>
            <a:ext cx="8839200" cy="4234609"/>
          </a:xfrm>
        </p:spPr>
        <p:txBody>
          <a:bodyPr>
            <a:normAutofit fontScale="25000" lnSpcReduction="20000"/>
          </a:bodyPr>
          <a:lstStyle/>
          <a:p>
            <a:pPr marL="0" indent="0">
              <a:buNone/>
            </a:pPr>
            <a:r>
              <a:rPr lang="en-US" sz="9600" dirty="0">
                <a:solidFill>
                  <a:schemeClr val="tx1"/>
                </a:solidFill>
              </a:rPr>
              <a:t>Vignette: Duty of Care</a:t>
            </a:r>
          </a:p>
          <a:p>
            <a:pPr marL="0" indent="0">
              <a:buNone/>
            </a:pPr>
            <a:endParaRPr lang="en-US" sz="3400" dirty="0">
              <a:solidFill>
                <a:schemeClr val="tx1"/>
              </a:solidFill>
            </a:endParaRPr>
          </a:p>
          <a:p>
            <a:pPr marL="0" indent="0">
              <a:buNone/>
            </a:pPr>
            <a:r>
              <a:rPr lang="en-US" sz="6400" dirty="0">
                <a:solidFill>
                  <a:schemeClr val="tx1"/>
                </a:solidFill>
              </a:rPr>
              <a:t>Which of the following statements about this scenario are true?</a:t>
            </a:r>
          </a:p>
          <a:p>
            <a:pPr marL="0" indent="0">
              <a:buClrTx/>
              <a:buNone/>
            </a:pPr>
            <a:r>
              <a:rPr lang="en-US" sz="6400" dirty="0">
                <a:solidFill>
                  <a:schemeClr val="tx1"/>
                </a:solidFill>
              </a:rPr>
              <a:t> </a:t>
            </a:r>
          </a:p>
          <a:p>
            <a:pPr marL="457200" lvl="0" indent="-457200">
              <a:buClrTx/>
              <a:buFont typeface="+mj-lt"/>
              <a:buAutoNum type="alphaUcPeriod"/>
            </a:pPr>
            <a:r>
              <a:rPr lang="en-US" sz="6400" dirty="0">
                <a:solidFill>
                  <a:schemeClr val="tx1"/>
                </a:solidFill>
              </a:rPr>
              <a:t>Ray met his duty of care because he solicited information about Sue‘s risk tolerance and recommended an investment to Sue that matched that risk tolerance.  </a:t>
            </a:r>
          </a:p>
          <a:p>
            <a:pPr marL="0" lvl="0" indent="0">
              <a:buClrTx/>
              <a:buNone/>
            </a:pPr>
            <a:endParaRPr lang="en-US" sz="6400" dirty="0">
              <a:solidFill>
                <a:schemeClr val="tx1"/>
              </a:solidFill>
            </a:endParaRPr>
          </a:p>
          <a:p>
            <a:pPr marL="457200" lvl="0" indent="-457200">
              <a:buClrTx/>
              <a:buFont typeface="+mj-lt"/>
              <a:buAutoNum type="alphaUcPeriod" startAt="2"/>
            </a:pPr>
            <a:r>
              <a:rPr lang="en-US" sz="6400" dirty="0">
                <a:solidFill>
                  <a:schemeClr val="tx1"/>
                </a:solidFill>
              </a:rPr>
              <a:t>Ray violated his duty of care because a prudent CFP</a:t>
            </a:r>
            <a:r>
              <a:rPr lang="en-US" sz="6400" baseline="30000" dirty="0">
                <a:solidFill>
                  <a:schemeClr val="tx1"/>
                </a:solidFill>
              </a:rPr>
              <a:t>®</a:t>
            </a:r>
            <a:r>
              <a:rPr lang="en-US" sz="6400" dirty="0">
                <a:solidFill>
                  <a:schemeClr val="tx1"/>
                </a:solidFill>
              </a:rPr>
              <a:t> professional acting with diligence would have spoken with Sue about the inconsistent risk tolerance information prior to recommending the investment.  </a:t>
            </a:r>
          </a:p>
          <a:p>
            <a:pPr marL="0" lvl="0" indent="0">
              <a:buClrTx/>
              <a:buNone/>
            </a:pPr>
            <a:endParaRPr lang="en-US" sz="6400" dirty="0">
              <a:solidFill>
                <a:schemeClr val="tx1"/>
              </a:solidFill>
            </a:endParaRPr>
          </a:p>
          <a:p>
            <a:pPr marL="457200" lvl="0" indent="-457200">
              <a:buClrTx/>
              <a:buFont typeface="+mj-lt"/>
              <a:buAutoNum type="alphaUcPeriod" startAt="3"/>
            </a:pPr>
            <a:r>
              <a:rPr lang="en-US" sz="6400" dirty="0">
                <a:solidFill>
                  <a:schemeClr val="tx1"/>
                </a:solidFill>
              </a:rPr>
              <a:t>Ray violated his duty of care to Sue because the investment itself is not appropriate for Sue.  </a:t>
            </a:r>
          </a:p>
          <a:p>
            <a:pPr marL="0" indent="0">
              <a:buClrTx/>
              <a:buNone/>
            </a:pPr>
            <a:r>
              <a:rPr lang="en-US" sz="6400" dirty="0">
                <a:solidFill>
                  <a:schemeClr val="tx1"/>
                </a:solidFill>
              </a:rPr>
              <a:t> </a:t>
            </a:r>
          </a:p>
          <a:p>
            <a:pPr marL="457200" lvl="0" indent="-457200">
              <a:buClrTx/>
              <a:buFont typeface="+mj-lt"/>
              <a:buAutoNum type="alphaUcPeriod" startAt="4"/>
            </a:pPr>
            <a:r>
              <a:rPr lang="en-US" sz="6400" dirty="0">
                <a:solidFill>
                  <a:schemeClr val="tx1"/>
                </a:solidFill>
              </a:rPr>
              <a:t>Ray violated his duty of care because a prudent CFP® professional would have assumed that with Sue’s fear of losing 5% of her investment she would want a conservative investment.   </a:t>
            </a:r>
          </a:p>
          <a:p>
            <a:pPr marL="0" indent="0">
              <a:buNone/>
            </a:pPr>
            <a:r>
              <a:rPr lang="en-US" sz="5500" dirty="0"/>
              <a:t> </a:t>
            </a:r>
          </a:p>
          <a:p>
            <a:pPr marL="0" indent="0">
              <a:buNone/>
            </a:pPr>
            <a:endParaRPr lang="en-US" sz="23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33</a:t>
            </a:fld>
            <a:endParaRPr lang="en-US" dirty="0"/>
          </a:p>
        </p:txBody>
      </p:sp>
    </p:spTree>
    <p:extLst>
      <p:ext uri="{BB962C8B-B14F-4D97-AF65-F5344CB8AC3E}">
        <p14:creationId xmlns:p14="http://schemas.microsoft.com/office/powerpoint/2010/main" val="48111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32951"/>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152400" y="759662"/>
            <a:ext cx="8839200" cy="4234609"/>
          </a:xfrm>
        </p:spPr>
        <p:txBody>
          <a:bodyPr>
            <a:normAutofit fontScale="32500" lnSpcReduction="20000"/>
          </a:bodyPr>
          <a:lstStyle/>
          <a:p>
            <a:pPr marL="0" indent="0">
              <a:buNone/>
            </a:pPr>
            <a:r>
              <a:rPr lang="en-US" sz="9600" dirty="0">
                <a:solidFill>
                  <a:schemeClr val="tx1"/>
                </a:solidFill>
              </a:rPr>
              <a:t>Vignette: Duty of Care</a:t>
            </a:r>
          </a:p>
          <a:p>
            <a:pPr marL="0" indent="0">
              <a:buNone/>
            </a:pPr>
            <a:endParaRPr lang="en-US" sz="3400" dirty="0">
              <a:solidFill>
                <a:schemeClr val="tx1"/>
              </a:solidFill>
            </a:endParaRPr>
          </a:p>
          <a:p>
            <a:pPr marL="0" indent="0">
              <a:buNone/>
            </a:pPr>
            <a:r>
              <a:rPr lang="en-US" sz="6000" b="1" dirty="0">
                <a:solidFill>
                  <a:schemeClr val="tx1"/>
                </a:solidFill>
              </a:rPr>
              <a:t>Correct Response</a:t>
            </a:r>
            <a:r>
              <a:rPr lang="en-US" sz="6000" dirty="0">
                <a:solidFill>
                  <a:schemeClr val="tx1"/>
                </a:solidFill>
              </a:rPr>
              <a:t>:  B is correct.  Under Standard A.1.b., a prudent CFP</a:t>
            </a:r>
            <a:r>
              <a:rPr lang="en-US" sz="6000" baseline="30000" dirty="0">
                <a:solidFill>
                  <a:schemeClr val="tx1"/>
                </a:solidFill>
              </a:rPr>
              <a:t>®</a:t>
            </a:r>
            <a:r>
              <a:rPr lang="en-US" sz="6000" dirty="0">
                <a:solidFill>
                  <a:schemeClr val="tx1"/>
                </a:solidFill>
              </a:rPr>
              <a:t> professional would have been more diligent in exploring the inconsistent information that Sue provided about her risk tolerance before recommending an investment that matched an aggressive risk tolerance.  </a:t>
            </a:r>
          </a:p>
          <a:p>
            <a:pPr marL="0" indent="0">
              <a:buNone/>
            </a:pPr>
            <a:endParaRPr lang="en-US" sz="6000" dirty="0">
              <a:solidFill>
                <a:schemeClr val="tx1"/>
              </a:solidFill>
            </a:endParaRPr>
          </a:p>
          <a:p>
            <a:pPr marL="0" indent="0">
              <a:buNone/>
            </a:pPr>
            <a:r>
              <a:rPr lang="en-US" sz="6000" dirty="0">
                <a:solidFill>
                  <a:schemeClr val="tx1"/>
                </a:solidFill>
              </a:rPr>
              <a:t>Ray is unable to determine whether the investment is in Sue’s best interests until he addresses the apparent inconsistency with Sue and develops a clear understanding of Sue’s risk tolerance.  D is incorrect because Ray should have had a discussion with Sue about the inconsistency in responses and should not assume what she wants.  </a:t>
            </a:r>
          </a:p>
          <a:p>
            <a:pPr marL="0" indent="0">
              <a:buNone/>
            </a:pPr>
            <a:r>
              <a:rPr lang="en-US" sz="5500" dirty="0"/>
              <a:t> </a:t>
            </a:r>
          </a:p>
          <a:p>
            <a:pPr marL="0" indent="0">
              <a:buNone/>
            </a:pPr>
            <a:endParaRPr lang="en-US" sz="23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34</a:t>
            </a:fld>
            <a:endParaRPr lang="en-US" dirty="0"/>
          </a:p>
        </p:txBody>
      </p:sp>
    </p:spTree>
    <p:extLst>
      <p:ext uri="{BB962C8B-B14F-4D97-AF65-F5344CB8AC3E}">
        <p14:creationId xmlns:p14="http://schemas.microsoft.com/office/powerpoint/2010/main" val="107989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733621"/>
            <a:ext cx="7848600" cy="1274195"/>
          </a:xfrm>
          <a:prstGeom prst="rect">
            <a:avLst/>
          </a:prstGeom>
        </p:spPr>
        <p:txBody>
          <a:bodyPr wrap="square">
            <a:spAutoFit/>
          </a:bodyPr>
          <a:lstStyle/>
          <a:p>
            <a:pPr>
              <a:lnSpc>
                <a:spcPct val="80000"/>
              </a:lnSpc>
            </a:pPr>
            <a:r>
              <a:rPr lang="en-US" sz="4800" b="1" cap="all" dirty="0">
                <a:solidFill>
                  <a:srgbClr val="FDC82F"/>
                </a:solidFill>
              </a:rPr>
              <a:t>Applying the practice standards</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3</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3791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0" y="0"/>
            <a:ext cx="6858000" cy="606054"/>
          </a:xfrm>
          <a:prstGeom prst="rect">
            <a:avLst/>
          </a:prstGeom>
        </p:spPr>
        <p:txBody>
          <a:bodyPr>
            <a:normAutofit/>
          </a:bodyPr>
          <a:lstStyle>
            <a:lvl1pPr algn="ctr"/>
          </a:lstStyle>
          <a:p>
            <a:pPr algn="l" hangingPunct="0"/>
            <a:r>
              <a:rPr lang="en-US" sz="2700" dirty="0">
                <a:solidFill>
                  <a:prstClr val="black"/>
                </a:solidFill>
                <a:sym typeface="Calibri"/>
              </a:rPr>
              <a:t>Updated Practice Standards</a:t>
            </a:r>
            <a:endParaRPr sz="2700"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36</a:t>
            </a:fld>
            <a:endParaRPr lang="en-US" dirty="0"/>
          </a:p>
        </p:txBody>
      </p:sp>
      <p:sp>
        <p:nvSpPr>
          <p:cNvPr id="2" name="TextBox 1"/>
          <p:cNvSpPr txBox="1"/>
          <p:nvPr/>
        </p:nvSpPr>
        <p:spPr>
          <a:xfrm>
            <a:off x="533400" y="1047750"/>
            <a:ext cx="8077200" cy="3046988"/>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2400" dirty="0"/>
              <a:t>Updated Financial Planning Definition</a:t>
            </a:r>
          </a:p>
          <a:p>
            <a:pPr marL="285750" indent="-285750">
              <a:buClr>
                <a:srgbClr val="FFC000"/>
              </a:buClr>
              <a:buFont typeface="Arial" panose="020B0604020202020204" pitchFamily="34" charset="0"/>
              <a:buChar char="•"/>
            </a:pPr>
            <a:r>
              <a:rPr lang="en-US" sz="2400" dirty="0"/>
              <a:t>A Revised Standard for Determining Whether the Practice Standards Apply</a:t>
            </a:r>
          </a:p>
          <a:p>
            <a:pPr marL="285750" indent="-285750">
              <a:buClr>
                <a:srgbClr val="FFC000"/>
              </a:buClr>
              <a:buFont typeface="Arial" panose="020B0604020202020204" pitchFamily="34" charset="0"/>
              <a:buChar char="•"/>
            </a:pPr>
            <a:r>
              <a:rPr lang="en-US" sz="2400" dirty="0"/>
              <a:t>Options When Required to Comply with the Practice Standards but the Client Does Not Want Financial Planning</a:t>
            </a:r>
          </a:p>
          <a:p>
            <a:pPr marL="285750" indent="-285750">
              <a:buClr>
                <a:srgbClr val="FFC000"/>
              </a:buClr>
              <a:buFont typeface="Arial" panose="020B0604020202020204" pitchFamily="34" charset="0"/>
              <a:buChar char="•"/>
            </a:pPr>
            <a:r>
              <a:rPr lang="en-US" sz="2400" dirty="0"/>
              <a:t>Documentation</a:t>
            </a:r>
          </a:p>
          <a:p>
            <a:pPr marL="285750" indent="-285750">
              <a:buClr>
                <a:srgbClr val="FFC000"/>
              </a:buClr>
              <a:buFont typeface="Arial" panose="020B0604020202020204" pitchFamily="34" charset="0"/>
              <a:buChar char="•"/>
            </a:pPr>
            <a:r>
              <a:rPr lang="en-US" sz="2400" dirty="0"/>
              <a:t>Updates to Steps in the Financial Planning Process</a:t>
            </a:r>
          </a:p>
        </p:txBody>
      </p:sp>
    </p:spTree>
    <p:extLst>
      <p:ext uri="{BB962C8B-B14F-4D97-AF65-F5344CB8AC3E}">
        <p14:creationId xmlns:p14="http://schemas.microsoft.com/office/powerpoint/2010/main" val="2726390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xfrm>
            <a:off x="0" y="0"/>
            <a:ext cx="8032283" cy="569412"/>
          </a:xfrm>
          <a:prstGeom prst="rect">
            <a:avLst/>
          </a:prstGeom>
          <a:ln>
            <a:noFill/>
          </a:ln>
        </p:spPr>
        <p:txBody>
          <a:bodyPr>
            <a:normAutofit/>
          </a:bodyPr>
          <a:lstStyle>
            <a:lvl1pPr defTabSz="868680">
              <a:defRPr sz="4180"/>
            </a:lvl1pPr>
          </a:lstStyle>
          <a:p>
            <a:pPr defTabSz="685800" hangingPunct="0"/>
            <a:r>
              <a:rPr lang="en-US" sz="2500" b="1" dirty="0">
                <a:solidFill>
                  <a:prstClr val="black"/>
                </a:solidFill>
              </a:rPr>
              <a:t>An Updated </a:t>
            </a:r>
            <a:r>
              <a:rPr sz="2500" dirty="0">
                <a:solidFill>
                  <a:prstClr val="black"/>
                </a:solidFill>
              </a:rPr>
              <a:t>Financial Planning</a:t>
            </a:r>
            <a:r>
              <a:rPr lang="en-US" sz="2500" dirty="0">
                <a:solidFill>
                  <a:prstClr val="black"/>
                </a:solidFill>
              </a:rPr>
              <a:t> Definition</a:t>
            </a:r>
            <a:endParaRPr sz="2500" dirty="0">
              <a:solidFill>
                <a:prstClr val="black"/>
              </a:solidFill>
            </a:endParaRPr>
          </a:p>
        </p:txBody>
      </p:sp>
      <p:sp>
        <p:nvSpPr>
          <p:cNvPr id="383" name="Content Placeholder 2"/>
          <p:cNvSpPr txBox="1"/>
          <p:nvPr/>
        </p:nvSpPr>
        <p:spPr>
          <a:xfrm>
            <a:off x="4918416" y="1369219"/>
            <a:ext cx="3596935" cy="326350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lvl1pPr marL="228600" indent="-228600">
              <a:lnSpc>
                <a:spcPct val="90000"/>
              </a:lnSpc>
              <a:spcBef>
                <a:spcPts val="1000"/>
              </a:spcBef>
              <a:buSzPct val="100000"/>
              <a:buFont typeface="Arial"/>
              <a:buChar char="•"/>
              <a:defRPr sz="2800"/>
            </a:lvl1pPr>
          </a:lstStyle>
          <a:p>
            <a:endParaRPr sz="2100"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05926849"/>
              </p:ext>
            </p:extLst>
          </p:nvPr>
        </p:nvGraphicFramePr>
        <p:xfrm>
          <a:off x="228600" y="742950"/>
          <a:ext cx="8763000" cy="381000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235070716"/>
                    </a:ext>
                  </a:extLst>
                </a:gridCol>
                <a:gridCol w="4381500">
                  <a:extLst>
                    <a:ext uri="{9D8B030D-6E8A-4147-A177-3AD203B41FA5}">
                      <a16:colId xmlns:a16="http://schemas.microsoft.com/office/drawing/2014/main" val="2973816417"/>
                    </a:ext>
                  </a:extLst>
                </a:gridCol>
              </a:tblGrid>
              <a:tr h="701040">
                <a:tc>
                  <a:txBody>
                    <a:bodyPr/>
                    <a:lstStyle/>
                    <a:p>
                      <a:pPr algn="ctr"/>
                      <a:r>
                        <a:rPr lang="en-US" sz="2000" dirty="0"/>
                        <a:t>Current</a:t>
                      </a:r>
                      <a:r>
                        <a:rPr lang="en-US" sz="2000" baseline="0" dirty="0"/>
                        <a:t> Standards </a:t>
                      </a:r>
                    </a:p>
                    <a:p>
                      <a:pPr algn="ctr"/>
                      <a:r>
                        <a:rPr lang="en-US" baseline="0" dirty="0"/>
                        <a:t>(Effective Until September 30, 2019)</a:t>
                      </a:r>
                      <a:endParaRPr lang="en-US" dirty="0"/>
                    </a:p>
                  </a:txBody>
                  <a:tcPr/>
                </a:tc>
                <a:tc>
                  <a:txBody>
                    <a:bodyPr/>
                    <a:lstStyle/>
                    <a:p>
                      <a:pPr algn="ctr"/>
                      <a:r>
                        <a:rPr lang="en-US" sz="2000" dirty="0"/>
                        <a:t>Revised</a:t>
                      </a:r>
                      <a:r>
                        <a:rPr lang="en-US" sz="2000" baseline="0" dirty="0"/>
                        <a:t> Standards </a:t>
                      </a:r>
                    </a:p>
                    <a:p>
                      <a:pPr algn="ctr"/>
                      <a:r>
                        <a:rPr lang="en-US" baseline="0" dirty="0"/>
                        <a:t>(Effective October 1, 2019)</a:t>
                      </a:r>
                      <a:endParaRPr lang="en-US" dirty="0"/>
                    </a:p>
                  </a:txBody>
                  <a:tcPr/>
                </a:tc>
                <a:extLst>
                  <a:ext uri="{0D108BD9-81ED-4DB2-BD59-A6C34878D82A}">
                    <a16:rowId xmlns:a16="http://schemas.microsoft.com/office/drawing/2014/main" val="857336020"/>
                  </a:ext>
                </a:extLst>
              </a:tr>
              <a:tr h="2804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“Personal financial planning” or “financial planning” denotes the process of determining whether and how an individual can meet life goals through the proper management of financial resources. Financial planning integrates the financial planning process with the financial planning subject areas.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Financial Planning is a collaborative process that helps maximize a Client’s potential for meeting life goals through Financial Advice that integrates relevant elements of the Client’s personal and financial circumstances.</a:t>
                      </a:r>
                    </a:p>
                    <a:p>
                      <a:endParaRPr lang="en-US" dirty="0"/>
                    </a:p>
                  </a:txBody>
                  <a:tcPr/>
                </a:tc>
                <a:extLst>
                  <a:ext uri="{0D108BD9-81ED-4DB2-BD59-A6C34878D82A}">
                    <a16:rowId xmlns:a16="http://schemas.microsoft.com/office/drawing/2014/main" val="1155204149"/>
                  </a:ext>
                </a:extLst>
              </a:tr>
            </a:tbl>
          </a:graphicData>
        </a:graphic>
      </p:graphicFrame>
    </p:spTree>
    <p:extLst>
      <p:ext uri="{BB962C8B-B14F-4D97-AF65-F5344CB8AC3E}">
        <p14:creationId xmlns:p14="http://schemas.microsoft.com/office/powerpoint/2010/main" val="3842655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itle 1"/>
          <p:cNvSpPr txBox="1">
            <a:spLocks noGrp="1"/>
          </p:cNvSpPr>
          <p:nvPr>
            <p:ph type="title"/>
          </p:nvPr>
        </p:nvSpPr>
        <p:spPr>
          <a:xfrm>
            <a:off x="0" y="-24714"/>
            <a:ext cx="7886700" cy="590549"/>
          </a:xfrm>
          <a:prstGeom prst="rect">
            <a:avLst/>
          </a:prstGeom>
        </p:spPr>
        <p:txBody>
          <a:bodyPr>
            <a:normAutofit/>
          </a:bodyPr>
          <a:lstStyle/>
          <a:p>
            <a:pPr hangingPunct="0"/>
            <a:r>
              <a:rPr lang="en-US" sz="2700" dirty="0">
                <a:solidFill>
                  <a:prstClr val="black"/>
                </a:solidFill>
                <a:sym typeface="Calibri"/>
              </a:rPr>
              <a:t>Application of the </a:t>
            </a:r>
            <a:r>
              <a:rPr sz="2700" dirty="0">
                <a:solidFill>
                  <a:prstClr val="black"/>
                </a:solidFill>
                <a:sym typeface="Calibri"/>
              </a:rPr>
              <a:t>Practice Standards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38</a:t>
            </a:fld>
            <a:endParaRPr lang="en-US" dirty="0"/>
          </a:p>
        </p:txBody>
      </p:sp>
      <p:sp>
        <p:nvSpPr>
          <p:cNvPr id="2" name="TextBox 1"/>
          <p:cNvSpPr txBox="1"/>
          <p:nvPr/>
        </p:nvSpPr>
        <p:spPr>
          <a:xfrm>
            <a:off x="457200" y="757717"/>
            <a:ext cx="8382000" cy="4370427"/>
          </a:xfrm>
          <a:prstGeom prst="rect">
            <a:avLst/>
          </a:prstGeom>
          <a:noFill/>
        </p:spPr>
        <p:txBody>
          <a:bodyPr wrap="square" rtlCol="0">
            <a:spAutoFit/>
          </a:bodyPr>
          <a:lstStyle/>
          <a:p>
            <a:pPr>
              <a:buClr>
                <a:srgbClr val="FFC000"/>
              </a:buClr>
            </a:pPr>
            <a:r>
              <a:rPr lang="en-US" sz="2400" b="1" dirty="0"/>
              <a:t>The Practice Standards Apply When:</a:t>
            </a:r>
          </a:p>
          <a:p>
            <a:pPr>
              <a:buClr>
                <a:srgbClr val="FFC000"/>
              </a:buClr>
            </a:pPr>
            <a:endParaRPr lang="en-US" b="1" dirty="0"/>
          </a:p>
          <a:p>
            <a:pPr marL="285750" indent="-285750">
              <a:buClr>
                <a:srgbClr val="FFC000"/>
              </a:buClr>
              <a:buFont typeface="Arial" panose="020B0604020202020204" pitchFamily="34" charset="0"/>
              <a:buChar char="•"/>
            </a:pPr>
            <a:r>
              <a:rPr lang="en-US" sz="2400" dirty="0"/>
              <a:t>The CFP</a:t>
            </a:r>
            <a:r>
              <a:rPr lang="en-US" sz="2400" baseline="30000" dirty="0"/>
              <a:t>®</a:t>
            </a:r>
            <a:r>
              <a:rPr lang="en-US" sz="2400" dirty="0"/>
              <a:t> professional agrees to provide or provides Financial Planning</a:t>
            </a:r>
          </a:p>
          <a:p>
            <a:pPr>
              <a:buClr>
                <a:srgbClr val="FFC000"/>
              </a:buClr>
            </a:pPr>
            <a:endParaRPr lang="en-US" sz="1000" dirty="0"/>
          </a:p>
          <a:p>
            <a:pPr marL="285750" indent="-285750">
              <a:buClr>
                <a:srgbClr val="FFC000"/>
              </a:buClr>
              <a:buFont typeface="Arial" panose="020B0604020202020204" pitchFamily="34" charset="0"/>
              <a:buChar char="•"/>
            </a:pPr>
            <a:r>
              <a:rPr lang="en-US" sz="2400" dirty="0"/>
              <a:t>The CFP</a:t>
            </a:r>
            <a:r>
              <a:rPr lang="en-US" sz="2400" baseline="30000" dirty="0"/>
              <a:t>®</a:t>
            </a:r>
            <a:r>
              <a:rPr lang="en-US" sz="2400" dirty="0"/>
              <a:t> professional agrees to provide or provides Financial Advice that requires integration of relevant elements to act in Client’s best interests</a:t>
            </a:r>
          </a:p>
          <a:p>
            <a:pPr>
              <a:buClr>
                <a:srgbClr val="FFC000"/>
              </a:buClr>
            </a:pPr>
            <a:endParaRPr lang="en-US" sz="1000" dirty="0"/>
          </a:p>
          <a:p>
            <a:pPr marL="285750" indent="-285750">
              <a:buClr>
                <a:srgbClr val="FFC000"/>
              </a:buClr>
              <a:buFont typeface="Arial" panose="020B0604020202020204" pitchFamily="34" charset="0"/>
              <a:buChar char="•"/>
            </a:pPr>
            <a:r>
              <a:rPr lang="en-US" sz="2400" dirty="0"/>
              <a:t>The Client has a reasonable basis to believe the CFP</a:t>
            </a:r>
            <a:r>
              <a:rPr lang="en-US" sz="2400" baseline="30000" dirty="0"/>
              <a:t>® </a:t>
            </a:r>
            <a:r>
              <a:rPr lang="en-US" sz="2400" dirty="0"/>
              <a:t> professional will provide or has provided Financial Planning</a:t>
            </a:r>
          </a:p>
          <a:p>
            <a:endParaRPr lang="en-US" sz="2400" dirty="0"/>
          </a:p>
        </p:txBody>
      </p:sp>
    </p:spTree>
    <p:extLst>
      <p:ext uri="{BB962C8B-B14F-4D97-AF65-F5344CB8AC3E}">
        <p14:creationId xmlns:p14="http://schemas.microsoft.com/office/powerpoint/2010/main" val="1571008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xfrm>
            <a:off x="0" y="0"/>
            <a:ext cx="6629400" cy="590550"/>
          </a:xfrm>
          <a:prstGeom prst="rect">
            <a:avLst/>
          </a:prstGeom>
        </p:spPr>
        <p:txBody>
          <a:bodyPr>
            <a:normAutofit/>
          </a:bodyPr>
          <a:lstStyle>
            <a:lvl1pPr>
              <a:defRPr sz="4000"/>
            </a:lvl1pPr>
          </a:lstStyle>
          <a:p>
            <a:pPr hangingPunct="0"/>
            <a:r>
              <a:rPr lang="en-US" sz="2700" dirty="0">
                <a:solidFill>
                  <a:prstClr val="black"/>
                </a:solidFill>
              </a:rPr>
              <a:t>When Integration Is </a:t>
            </a:r>
            <a:r>
              <a:rPr sz="2700" dirty="0">
                <a:solidFill>
                  <a:prstClr val="black"/>
                </a:solidFill>
              </a:rPr>
              <a:t>Required</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39</a:t>
            </a:fld>
            <a:endParaRPr lang="en-US" dirty="0"/>
          </a:p>
        </p:txBody>
      </p:sp>
      <p:sp>
        <p:nvSpPr>
          <p:cNvPr id="2" name="TextBox 1"/>
          <p:cNvSpPr txBox="1"/>
          <p:nvPr/>
        </p:nvSpPr>
        <p:spPr>
          <a:xfrm>
            <a:off x="381000" y="895350"/>
            <a:ext cx="7757711" cy="2954655"/>
          </a:xfrm>
          <a:prstGeom prst="rect">
            <a:avLst/>
          </a:prstGeom>
          <a:noFill/>
        </p:spPr>
        <p:txBody>
          <a:bodyPr wrap="square" rtlCol="0">
            <a:spAutoFit/>
          </a:bodyPr>
          <a:lstStyle/>
          <a:p>
            <a:pPr>
              <a:buClr>
                <a:srgbClr val="FFC000"/>
              </a:buClr>
            </a:pPr>
            <a:r>
              <a:rPr lang="en-US" sz="2400" b="1" dirty="0"/>
              <a:t>The Integration Factors: </a:t>
            </a:r>
          </a:p>
          <a:p>
            <a:pPr marL="285750" indent="-285750">
              <a:buClr>
                <a:srgbClr val="FFC000"/>
              </a:buClr>
              <a:buFont typeface="Arial" panose="020B0604020202020204" pitchFamily="34" charset="0"/>
              <a:buChar char="•"/>
            </a:pPr>
            <a:r>
              <a:rPr lang="en-US" sz="2400" dirty="0"/>
              <a:t>Number of relevant elements</a:t>
            </a:r>
          </a:p>
          <a:p>
            <a:pPr marL="285750" indent="-285750">
              <a:buClr>
                <a:srgbClr val="FFC000"/>
              </a:buClr>
              <a:buFont typeface="Arial" panose="020B0604020202020204" pitchFamily="34" charset="0"/>
              <a:buChar char="•"/>
            </a:pPr>
            <a:r>
              <a:rPr lang="en-US" sz="2400" dirty="0"/>
              <a:t>Portion and amount of the Client’s assets affected</a:t>
            </a:r>
          </a:p>
          <a:p>
            <a:pPr marL="285750" indent="-285750">
              <a:buClr>
                <a:srgbClr val="FFC000"/>
              </a:buClr>
              <a:buFont typeface="Arial" panose="020B0604020202020204" pitchFamily="34" charset="0"/>
              <a:buChar char="•"/>
            </a:pPr>
            <a:r>
              <a:rPr lang="en-US" sz="2400" dirty="0"/>
              <a:t>Length of time the Client’s circumstances may be affected</a:t>
            </a:r>
          </a:p>
          <a:p>
            <a:pPr marL="285750" indent="-285750">
              <a:buClr>
                <a:srgbClr val="FFC000"/>
              </a:buClr>
              <a:buFont typeface="Arial" panose="020B0604020202020204" pitchFamily="34" charset="0"/>
              <a:buChar char="•"/>
            </a:pPr>
            <a:r>
              <a:rPr lang="en-US" sz="2400" dirty="0"/>
              <a:t>Effect on exposure to risk</a:t>
            </a:r>
          </a:p>
          <a:p>
            <a:pPr marL="285750" indent="-285750">
              <a:buClr>
                <a:srgbClr val="FFC000"/>
              </a:buClr>
              <a:buFont typeface="Arial" panose="020B0604020202020204" pitchFamily="34" charset="0"/>
              <a:buChar char="•"/>
            </a:pPr>
            <a:r>
              <a:rPr lang="en-US" sz="2400" dirty="0"/>
              <a:t>Barriers to modification of Financial Advice</a:t>
            </a:r>
          </a:p>
          <a:p>
            <a:endParaRPr lang="en-US" dirty="0"/>
          </a:p>
        </p:txBody>
      </p:sp>
    </p:spTree>
    <p:extLst>
      <p:ext uri="{BB962C8B-B14F-4D97-AF65-F5344CB8AC3E}">
        <p14:creationId xmlns:p14="http://schemas.microsoft.com/office/powerpoint/2010/main" val="373926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7576" y="971550"/>
            <a:ext cx="8001000" cy="3733800"/>
          </a:xfrm>
        </p:spPr>
        <p:txBody>
          <a:bodyPr>
            <a:normAutofit fontScale="25000" lnSpcReduction="20000"/>
          </a:bodyPr>
          <a:lstStyle/>
          <a:p>
            <a:pPr marL="0" indent="0">
              <a:buNone/>
            </a:pPr>
            <a:r>
              <a:rPr lang="en-US" sz="6200" dirty="0">
                <a:solidFill>
                  <a:schemeClr val="tx1"/>
                </a:solidFill>
              </a:rPr>
              <a:t>The content of this program is based on CFP Board’s </a:t>
            </a:r>
            <a:r>
              <a:rPr lang="en-US" sz="6200" i="1" dirty="0">
                <a:solidFill>
                  <a:schemeClr val="tx1"/>
                </a:solidFill>
              </a:rPr>
              <a:t>Code of Ethics and Standards of Conduct</a:t>
            </a:r>
            <a:r>
              <a:rPr lang="en-US" sz="6200" dirty="0">
                <a:solidFill>
                  <a:schemeClr val="tx1"/>
                </a:solidFill>
              </a:rPr>
              <a:t> (</a:t>
            </a:r>
            <a:r>
              <a:rPr lang="en-US" sz="6200" i="1" dirty="0">
                <a:solidFill>
                  <a:schemeClr val="tx1"/>
                </a:solidFill>
              </a:rPr>
              <a:t>Code and Standards</a:t>
            </a:r>
            <a:r>
              <a:rPr lang="en-US" sz="6200" dirty="0">
                <a:solidFill>
                  <a:schemeClr val="tx1"/>
                </a:solidFill>
              </a:rPr>
              <a:t>), which is effective on October 1, 2019. </a:t>
            </a:r>
          </a:p>
          <a:p>
            <a:pPr marL="0" indent="0">
              <a:buNone/>
            </a:pPr>
            <a:endParaRPr lang="en-US" sz="6200" dirty="0">
              <a:solidFill>
                <a:schemeClr val="tx1"/>
              </a:solidFill>
            </a:endParaRPr>
          </a:p>
          <a:p>
            <a:pPr marL="0" indent="0">
              <a:buNone/>
            </a:pPr>
            <a:r>
              <a:rPr lang="en-US" sz="6200" dirty="0">
                <a:solidFill>
                  <a:schemeClr val="tx1"/>
                </a:solidFill>
              </a:rPr>
              <a:t>CFP Board created and provided this slide deck to the CE Sponsor for presentation.  The presenter’s opinions do not necessarily represent those of CFP Board.  </a:t>
            </a:r>
          </a:p>
          <a:p>
            <a:pPr marL="0" indent="0">
              <a:buNone/>
            </a:pPr>
            <a:endParaRPr lang="en-US" sz="6200" dirty="0">
              <a:solidFill>
                <a:schemeClr val="tx1"/>
              </a:solidFill>
            </a:endParaRPr>
          </a:p>
          <a:p>
            <a:pPr marL="0" indent="0">
              <a:buNone/>
            </a:pPr>
            <a:r>
              <a:rPr lang="en-US" sz="6200" dirty="0">
                <a:solidFill>
                  <a:schemeClr val="tx1"/>
                </a:solidFill>
              </a:rPr>
              <a:t>All material associated with this program is the property of CFP Board and may not be resold, republished or copied without the prior written consent of CFP Board.  </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900" dirty="0">
              <a:solidFill>
                <a:schemeClr val="tx1"/>
              </a:solidFill>
            </a:endParaRPr>
          </a:p>
          <a:p>
            <a:pPr marL="0" indent="0">
              <a:buNone/>
            </a:pPr>
            <a:endParaRPr lang="en-US" sz="5600" dirty="0">
              <a:solidFill>
                <a:schemeClr val="tx1"/>
              </a:solidFill>
            </a:endParaRPr>
          </a:p>
          <a:p>
            <a:pPr marL="0" indent="0">
              <a:buNone/>
            </a:pPr>
            <a:endParaRPr lang="en-US" sz="5600" dirty="0">
              <a:solidFill>
                <a:schemeClr val="tx1"/>
              </a:solidFill>
            </a:endParaRPr>
          </a:p>
          <a:p>
            <a:pPr marL="0" indent="0">
              <a:buNone/>
            </a:pPr>
            <a:endParaRPr lang="en-US" sz="5600" dirty="0">
              <a:solidFill>
                <a:schemeClr val="tx1"/>
              </a:solidFill>
            </a:endParaRPr>
          </a:p>
          <a:p>
            <a:pPr marL="0" indent="0">
              <a:buNone/>
            </a:pPr>
            <a:r>
              <a:rPr lang="en-US" sz="5600" dirty="0">
                <a:solidFill>
                  <a:schemeClr val="tx1"/>
                </a:solidFill>
              </a:rPr>
              <a:t>Copyright</a:t>
            </a:r>
            <a:r>
              <a:rPr lang="en-US" sz="5600" baseline="30000" dirty="0">
                <a:solidFill>
                  <a:schemeClr val="tx1"/>
                </a:solidFill>
              </a:rPr>
              <a:t>©  </a:t>
            </a:r>
            <a:r>
              <a:rPr lang="en-US" sz="5600" dirty="0">
                <a:solidFill>
                  <a:schemeClr val="tx1"/>
                </a:solidFill>
              </a:rPr>
              <a:t>2018 Certified Financial Planner Board of Standards, Inc.  All rights reserved. Reproduced with permission.</a:t>
            </a:r>
          </a:p>
        </p:txBody>
      </p:sp>
      <p:sp>
        <p:nvSpPr>
          <p:cNvPr id="4" name="Title 1"/>
          <p:cNvSpPr>
            <a:spLocks noGrp="1"/>
          </p:cNvSpPr>
          <p:nvPr>
            <p:ph type="title"/>
          </p:nvPr>
        </p:nvSpPr>
        <p:spPr>
          <a:xfrm>
            <a:off x="0" y="0"/>
            <a:ext cx="6915150" cy="564356"/>
          </a:xfrm>
        </p:spPr>
        <p:txBody>
          <a:bodyPr>
            <a:normAutofit/>
          </a:bodyPr>
          <a:lstStyle/>
          <a:p>
            <a:r>
              <a:rPr lang="en-US" sz="2700" dirty="0">
                <a:solidFill>
                  <a:schemeClr val="tx1"/>
                </a:solidFill>
              </a:rPr>
              <a:t>Disclaimer</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a:t>
            </a:fld>
            <a:endParaRPr lang="en-US" dirty="0"/>
          </a:p>
        </p:txBody>
      </p:sp>
    </p:spTree>
    <p:extLst>
      <p:ext uri="{BB962C8B-B14F-4D97-AF65-F5344CB8AC3E}">
        <p14:creationId xmlns:p14="http://schemas.microsoft.com/office/powerpoint/2010/main" val="23221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 y="0"/>
            <a:ext cx="6915150" cy="590550"/>
          </a:xfrm>
        </p:spPr>
        <p:txBody>
          <a:bodyPr>
            <a:normAutofit fontScale="90000"/>
          </a:bodyPr>
          <a:lstStyle/>
          <a:p>
            <a:pPr lvl="0" defTabSz="914400" fontAlgn="base">
              <a:spcAft>
                <a:spcPct val="0"/>
              </a:spcAft>
            </a:pPr>
            <a:br>
              <a:rPr lang="en-US" sz="2200" b="1" dirty="0">
                <a:solidFill>
                  <a:prstClr val="black"/>
                </a:solidFill>
                <a:latin typeface="Arial" charset="0"/>
                <a:ea typeface="+mn-ea"/>
                <a:cs typeface="+mn-cs"/>
              </a:rPr>
            </a:br>
            <a:br>
              <a:rPr lang="en-US" sz="2200" b="1" dirty="0">
                <a:solidFill>
                  <a:prstClr val="black"/>
                </a:solidFill>
                <a:latin typeface="Arial" charset="0"/>
                <a:ea typeface="+mn-ea"/>
                <a:cs typeface="+mn-cs"/>
              </a:rPr>
            </a:br>
            <a:r>
              <a:rPr lang="en-US" sz="3000" b="1" dirty="0">
                <a:solidFill>
                  <a:prstClr val="black"/>
                </a:solidFill>
                <a:latin typeface="Arial" charset="0"/>
                <a:ea typeface="+mn-ea"/>
                <a:cs typeface="+mn-cs"/>
              </a:rPr>
              <a:t>CFP Board Evaluation</a:t>
            </a:r>
            <a:br>
              <a:rPr lang="en-US" sz="2200" dirty="0">
                <a:solidFill>
                  <a:prstClr val="black"/>
                </a:solidFill>
                <a:latin typeface="Arial" charset="0"/>
                <a:ea typeface="+mn-ea"/>
                <a:cs typeface="+mn-cs"/>
              </a:rPr>
            </a:br>
            <a:endParaRPr lang="en-US" dirty="0"/>
          </a:p>
        </p:txBody>
      </p:sp>
      <p:sp>
        <p:nvSpPr>
          <p:cNvPr id="3" name="Content Placeholder 2"/>
          <p:cNvSpPr>
            <a:spLocks noGrp="1"/>
          </p:cNvSpPr>
          <p:nvPr>
            <p:ph idx="1"/>
          </p:nvPr>
        </p:nvSpPr>
        <p:spPr>
          <a:xfrm>
            <a:off x="609600" y="1047750"/>
            <a:ext cx="6915150" cy="2765822"/>
          </a:xfrm>
        </p:spPr>
        <p:txBody>
          <a:bodyPr>
            <a:normAutofit lnSpcReduction="10000"/>
          </a:bodyPr>
          <a:lstStyle/>
          <a:p>
            <a:pPr marL="285750" indent="-285750">
              <a:buClr>
                <a:srgbClr val="FFC000"/>
              </a:buClr>
              <a:buFont typeface="Arial" panose="020B0604020202020204" pitchFamily="34" charset="0"/>
              <a:buChar char="•"/>
            </a:pPr>
            <a:r>
              <a:rPr lang="en-US" dirty="0">
                <a:solidFill>
                  <a:schemeClr val="tx1"/>
                </a:solidFill>
              </a:rPr>
              <a:t>If CFP Board alleges a Practice Standards violation</a:t>
            </a:r>
          </a:p>
          <a:p>
            <a:pPr marL="285750" indent="-285750">
              <a:buClr>
                <a:srgbClr val="FFC000"/>
              </a:buClr>
              <a:buFont typeface="Arial" panose="020B0604020202020204" pitchFamily="34" charset="0"/>
              <a:buChar char="•"/>
            </a:pPr>
            <a:r>
              <a:rPr lang="en-US" dirty="0">
                <a:solidFill>
                  <a:schemeClr val="tx1"/>
                </a:solidFill>
              </a:rPr>
              <a:t>And the CFP</a:t>
            </a:r>
            <a:r>
              <a:rPr lang="en-US" baseline="30000" dirty="0">
                <a:solidFill>
                  <a:schemeClr val="tx1"/>
                </a:solidFill>
              </a:rPr>
              <a:t>®</a:t>
            </a:r>
            <a:r>
              <a:rPr lang="en-US" dirty="0">
                <a:solidFill>
                  <a:schemeClr val="tx1"/>
                </a:solidFill>
              </a:rPr>
              <a:t> professional denies the allegations</a:t>
            </a:r>
          </a:p>
          <a:p>
            <a:pPr marL="285750" indent="-285750">
              <a:buClr>
                <a:srgbClr val="FFC000"/>
              </a:buClr>
              <a:buFont typeface="Arial" panose="020B0604020202020204" pitchFamily="34" charset="0"/>
              <a:buChar char="•"/>
            </a:pPr>
            <a:r>
              <a:rPr lang="en-US" dirty="0">
                <a:solidFill>
                  <a:schemeClr val="tx1"/>
                </a:solidFill>
              </a:rPr>
              <a:t>Then the CFP</a:t>
            </a:r>
            <a:r>
              <a:rPr lang="en-US" baseline="30000" dirty="0">
                <a:solidFill>
                  <a:schemeClr val="tx1"/>
                </a:solidFill>
              </a:rPr>
              <a:t>®</a:t>
            </a:r>
            <a:r>
              <a:rPr lang="en-US" dirty="0">
                <a:solidFill>
                  <a:schemeClr val="tx1"/>
                </a:solidFill>
              </a:rPr>
              <a:t> professional has the burden of demonstrating that Financial Planning was not required </a:t>
            </a:r>
          </a:p>
          <a:p>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40</a:t>
            </a:fld>
            <a:endParaRPr lang="en-US" dirty="0"/>
          </a:p>
        </p:txBody>
      </p:sp>
    </p:spTree>
    <p:extLst>
      <p:ext uri="{BB962C8B-B14F-4D97-AF65-F5344CB8AC3E}">
        <p14:creationId xmlns:p14="http://schemas.microsoft.com/office/powerpoint/2010/main" val="186633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1"/>
          <p:cNvSpPr txBox="1">
            <a:spLocks noGrp="1"/>
          </p:cNvSpPr>
          <p:nvPr>
            <p:ph type="title"/>
          </p:nvPr>
        </p:nvSpPr>
        <p:spPr>
          <a:xfrm>
            <a:off x="0" y="0"/>
            <a:ext cx="6934200" cy="574003"/>
          </a:xfrm>
          <a:prstGeom prst="rect">
            <a:avLst/>
          </a:prstGeom>
        </p:spPr>
        <p:txBody>
          <a:bodyPr>
            <a:normAutofit/>
          </a:bodyPr>
          <a:lstStyle/>
          <a:p>
            <a:pPr hangingPunct="0"/>
            <a:r>
              <a:rPr sz="2500" dirty="0">
                <a:solidFill>
                  <a:prstClr val="black"/>
                </a:solidFill>
              </a:rPr>
              <a:t>Client</a:t>
            </a:r>
            <a:r>
              <a:rPr lang="en-US" sz="2500" dirty="0">
                <a:solidFill>
                  <a:prstClr val="black"/>
                </a:solidFill>
              </a:rPr>
              <a:t>s Who</a:t>
            </a:r>
            <a:r>
              <a:rPr sz="2500" dirty="0">
                <a:solidFill>
                  <a:prstClr val="black"/>
                </a:solidFill>
              </a:rPr>
              <a:t> </a:t>
            </a:r>
            <a:r>
              <a:rPr lang="en-US" sz="2500" dirty="0">
                <a:solidFill>
                  <a:prstClr val="black"/>
                </a:solidFill>
              </a:rPr>
              <a:t>Do Not Want Financial Planning</a:t>
            </a:r>
            <a:endParaRPr sz="2500" dirty="0">
              <a:solidFill>
                <a:prstClr val="black"/>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41</a:t>
            </a:fld>
            <a:endParaRPr lang="en-US" dirty="0"/>
          </a:p>
        </p:txBody>
      </p:sp>
      <p:sp>
        <p:nvSpPr>
          <p:cNvPr id="2" name="TextBox 1"/>
          <p:cNvSpPr txBox="1"/>
          <p:nvPr/>
        </p:nvSpPr>
        <p:spPr>
          <a:xfrm>
            <a:off x="457200" y="895350"/>
            <a:ext cx="8458200" cy="3570208"/>
          </a:xfrm>
          <a:prstGeom prst="rect">
            <a:avLst/>
          </a:prstGeom>
          <a:noFill/>
        </p:spPr>
        <p:txBody>
          <a:bodyPr wrap="square" rtlCol="0">
            <a:spAutoFit/>
          </a:bodyPr>
          <a:lstStyle/>
          <a:p>
            <a:r>
              <a:rPr lang="en-US" sz="2400" dirty="0"/>
              <a:t>If a CFP</a:t>
            </a:r>
            <a:r>
              <a:rPr lang="en-US" sz="2400" baseline="30000" dirty="0"/>
              <a:t>®</a:t>
            </a:r>
            <a:r>
              <a:rPr lang="en-US" sz="2400" dirty="0"/>
              <a:t> professional otherwise must comply with the Practice Standards, but the Client does not agree to engage for Financial Planning, a CFP</a:t>
            </a:r>
            <a:r>
              <a:rPr lang="en-US" sz="2400" baseline="30000" dirty="0"/>
              <a:t>® </a:t>
            </a:r>
            <a:r>
              <a:rPr lang="en-US" sz="2400" dirty="0"/>
              <a:t> professional must either: </a:t>
            </a:r>
          </a:p>
          <a:p>
            <a:endParaRPr lang="en-US" sz="1000" dirty="0"/>
          </a:p>
          <a:p>
            <a:pPr marL="285750" indent="-285750">
              <a:buClr>
                <a:srgbClr val="FFC000"/>
              </a:buClr>
              <a:buFont typeface="Arial" panose="020B0604020202020204" pitchFamily="34" charset="0"/>
              <a:buChar char="•"/>
            </a:pPr>
            <a:r>
              <a:rPr lang="en-US" sz="2400" dirty="0"/>
              <a:t>Not enter into the Engagement</a:t>
            </a:r>
          </a:p>
          <a:p>
            <a:pPr marL="285750" indent="-285750">
              <a:buClr>
                <a:srgbClr val="FFC000"/>
              </a:buClr>
              <a:buFont typeface="Arial" panose="020B0604020202020204" pitchFamily="34" charset="0"/>
              <a:buChar char="•"/>
            </a:pPr>
            <a:r>
              <a:rPr lang="en-US" sz="2400" dirty="0"/>
              <a:t>Limit the scope to services that do not require Financial Planning</a:t>
            </a:r>
          </a:p>
          <a:p>
            <a:pPr marL="285750" indent="-285750">
              <a:buClr>
                <a:srgbClr val="FFC000"/>
              </a:buClr>
              <a:buFont typeface="Arial" panose="020B0604020202020204" pitchFamily="34" charset="0"/>
              <a:buChar char="•"/>
            </a:pPr>
            <a:r>
              <a:rPr lang="en-US" sz="2400" dirty="0"/>
              <a:t>Provide the requested service but explain the benefits of Financial Planning and limitations on services</a:t>
            </a:r>
          </a:p>
          <a:p>
            <a:pPr marL="285750" indent="-285750">
              <a:buClr>
                <a:srgbClr val="FFC000"/>
              </a:buClr>
              <a:buFont typeface="Arial" panose="020B0604020202020204" pitchFamily="34" charset="0"/>
              <a:buChar char="•"/>
            </a:pPr>
            <a:r>
              <a:rPr lang="en-US" sz="2400" dirty="0"/>
              <a:t>Terminate the Engagement</a:t>
            </a:r>
          </a:p>
        </p:txBody>
      </p:sp>
    </p:spTree>
    <p:extLst>
      <p:ext uri="{BB962C8B-B14F-4D97-AF65-F5344CB8AC3E}">
        <p14:creationId xmlns:p14="http://schemas.microsoft.com/office/powerpoint/2010/main" val="61206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1"/>
          <p:cNvSpPr txBox="1">
            <a:spLocks noGrp="1"/>
          </p:cNvSpPr>
          <p:nvPr>
            <p:ph type="title"/>
          </p:nvPr>
        </p:nvSpPr>
        <p:spPr>
          <a:xfrm>
            <a:off x="-14416" y="0"/>
            <a:ext cx="6172200" cy="578144"/>
          </a:xfrm>
          <a:prstGeom prst="rect">
            <a:avLst/>
          </a:prstGeom>
        </p:spPr>
        <p:txBody>
          <a:bodyPr>
            <a:normAutofit/>
          </a:bodyPr>
          <a:lstStyle>
            <a:lvl1pPr defTabSz="896111">
              <a:defRPr sz="4312"/>
            </a:lvl1pPr>
          </a:lstStyle>
          <a:p>
            <a:pPr defTabSz="685800" hangingPunct="0">
              <a:defRPr sz="4180"/>
            </a:pPr>
            <a:r>
              <a:rPr lang="en-US" sz="2700" dirty="0">
                <a:solidFill>
                  <a:prstClr val="black"/>
                </a:solidFill>
              </a:rPr>
              <a:t>Documentation Requirement</a:t>
            </a:r>
            <a:endParaRPr sz="2700" dirty="0">
              <a:solidFill>
                <a:prstClr val="black"/>
              </a:solidFill>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42</a:t>
            </a:fld>
            <a:endParaRPr lang="en-US" dirty="0"/>
          </a:p>
        </p:txBody>
      </p:sp>
      <p:sp>
        <p:nvSpPr>
          <p:cNvPr id="2" name="TextBox 1"/>
          <p:cNvSpPr txBox="1"/>
          <p:nvPr/>
        </p:nvSpPr>
        <p:spPr>
          <a:xfrm>
            <a:off x="304800" y="971550"/>
            <a:ext cx="8382000" cy="3108543"/>
          </a:xfrm>
          <a:prstGeom prst="rect">
            <a:avLst/>
          </a:prstGeom>
          <a:noFill/>
        </p:spPr>
        <p:txBody>
          <a:bodyPr wrap="square" rtlCol="0">
            <a:spAutoFit/>
          </a:bodyPr>
          <a:lstStyle/>
          <a:p>
            <a:r>
              <a:rPr lang="en-US" sz="2400" dirty="0"/>
              <a:t>If required to comply with the Practice Standards, a CFP</a:t>
            </a:r>
            <a:r>
              <a:rPr lang="en-US" sz="2400" baseline="30000" dirty="0"/>
              <a:t>®</a:t>
            </a:r>
            <a:r>
              <a:rPr lang="en-US" sz="2400" dirty="0"/>
              <a:t> professional must act prudently in documenting information, taking into account:</a:t>
            </a:r>
          </a:p>
          <a:p>
            <a:endParaRPr lang="en-US" sz="1000" dirty="0"/>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The significance of the information</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The need to preserve the information in writing</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The obligation to act in the Client’s best interests and</a:t>
            </a:r>
          </a:p>
          <a:p>
            <a:pPr marL="285750" lvl="0" indent="-285750">
              <a:buClr>
                <a:srgbClr val="FFC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The CFP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Professional’s Firm’s policies and procedures</a:t>
            </a:r>
          </a:p>
          <a:p>
            <a:endParaRPr lang="en-US" dirty="0"/>
          </a:p>
        </p:txBody>
      </p:sp>
    </p:spTree>
    <p:extLst>
      <p:ext uri="{BB962C8B-B14F-4D97-AF65-F5344CB8AC3E}">
        <p14:creationId xmlns:p14="http://schemas.microsoft.com/office/powerpoint/2010/main" val="1806705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4857750"/>
            <a:ext cx="533400" cy="274638"/>
          </a:xfrm>
          <a:prstGeom prst="rect">
            <a:avLst/>
          </a:prstGeom>
        </p:spPr>
        <p:txBody>
          <a:bodyPr/>
          <a:lstStyle/>
          <a:p>
            <a:pPr>
              <a:defRPr/>
            </a:pPr>
            <a:fld id="{3E9C9FDC-FC42-4F2B-B2DB-F1B41CA703B5}" type="slidenum">
              <a:rPr lang="en-US" smtClean="0"/>
              <a:pPr>
                <a:defRPr/>
              </a:pPr>
              <a:t>43</a:t>
            </a:fld>
            <a:endParaRPr lang="en-US" dirty="0"/>
          </a:p>
        </p:txBody>
      </p:sp>
      <p:sp>
        <p:nvSpPr>
          <p:cNvPr id="383" name="Content Placeholder 2"/>
          <p:cNvSpPr txBox="1"/>
          <p:nvPr/>
        </p:nvSpPr>
        <p:spPr>
          <a:xfrm>
            <a:off x="4918416" y="1369219"/>
            <a:ext cx="3596935" cy="326350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lvl1pPr marL="228600" indent="-228600">
              <a:lnSpc>
                <a:spcPct val="90000"/>
              </a:lnSpc>
              <a:spcBef>
                <a:spcPts val="1000"/>
              </a:spcBef>
              <a:buSzPct val="100000"/>
              <a:buFont typeface="Arial"/>
              <a:buChar char="•"/>
              <a:defRPr sz="2800"/>
            </a:lvl1pPr>
          </a:lstStyle>
          <a:p>
            <a:endParaRPr sz="2100" dirty="0"/>
          </a:p>
        </p:txBody>
      </p:sp>
      <p:graphicFrame>
        <p:nvGraphicFramePr>
          <p:cNvPr id="7" name="Table 6"/>
          <p:cNvGraphicFramePr>
            <a:graphicFrameLocks noGrp="1"/>
          </p:cNvGraphicFramePr>
          <p:nvPr>
            <p:extLst>
              <p:ext uri="{D42A27DB-BD31-4B8C-83A1-F6EECF244321}">
                <p14:modId xmlns:p14="http://schemas.microsoft.com/office/powerpoint/2010/main" val="2895529288"/>
              </p:ext>
            </p:extLst>
          </p:nvPr>
        </p:nvGraphicFramePr>
        <p:xfrm>
          <a:off x="0" y="-4"/>
          <a:ext cx="9144000" cy="5144459"/>
        </p:xfrm>
        <a:graphic>
          <a:graphicData uri="http://schemas.openxmlformats.org/drawingml/2006/table">
            <a:tbl>
              <a:tblPr firstRow="1" bandRow="1">
                <a:tableStyleId>{073A0DAA-6AF3-43AB-8588-CEC1D06C72B9}</a:tableStyleId>
              </a:tblPr>
              <a:tblGrid>
                <a:gridCol w="4572000">
                  <a:extLst>
                    <a:ext uri="{9D8B030D-6E8A-4147-A177-3AD203B41FA5}">
                      <a16:colId xmlns:a16="http://schemas.microsoft.com/office/drawing/2014/main" val="2235070716"/>
                    </a:ext>
                  </a:extLst>
                </a:gridCol>
                <a:gridCol w="4572000">
                  <a:extLst>
                    <a:ext uri="{9D8B030D-6E8A-4147-A177-3AD203B41FA5}">
                      <a16:colId xmlns:a16="http://schemas.microsoft.com/office/drawing/2014/main" val="2973816417"/>
                    </a:ext>
                  </a:extLst>
                </a:gridCol>
              </a:tblGrid>
              <a:tr h="544710">
                <a:tc>
                  <a:txBody>
                    <a:bodyPr/>
                    <a:lstStyle/>
                    <a:p>
                      <a:pPr marL="0" marR="0" algn="ctr">
                        <a:lnSpc>
                          <a:spcPct val="107000"/>
                        </a:lnSpc>
                        <a:spcBef>
                          <a:spcPts val="0"/>
                        </a:spcBef>
                        <a:spcAft>
                          <a:spcPts val="0"/>
                        </a:spcAft>
                      </a:pPr>
                      <a:r>
                        <a:rPr lang="en-US" sz="2000" kern="1200" dirty="0"/>
                        <a:t>Current Practice Standards</a:t>
                      </a:r>
                    </a:p>
                    <a:p>
                      <a:pPr marL="0" marR="0" algn="ctr">
                        <a:lnSpc>
                          <a:spcPct val="107000"/>
                        </a:lnSpc>
                        <a:spcBef>
                          <a:spcPts val="0"/>
                        </a:spcBef>
                        <a:spcAft>
                          <a:spcPts val="0"/>
                        </a:spcAft>
                      </a:pPr>
                      <a:r>
                        <a:rPr lang="en-US" sz="1400" b="1" kern="1200" dirty="0">
                          <a:solidFill>
                            <a:schemeClr val="bg1"/>
                          </a:solidFill>
                          <a:latin typeface="+mn-lt"/>
                          <a:ea typeface="+mn-ea"/>
                          <a:cs typeface="+mn-cs"/>
                        </a:rPr>
                        <a:t>(Effective Until September 30,</a:t>
                      </a:r>
                      <a:r>
                        <a:rPr lang="en-US" sz="1400" b="1" kern="1200" baseline="0" dirty="0">
                          <a:solidFill>
                            <a:schemeClr val="bg1"/>
                          </a:solidFill>
                          <a:latin typeface="+mn-lt"/>
                          <a:ea typeface="+mn-ea"/>
                          <a:cs typeface="+mn-cs"/>
                        </a:rPr>
                        <a:t> 2019)</a:t>
                      </a:r>
                      <a:endParaRPr lang="en-US" sz="1400" b="1" kern="1200" dirty="0">
                        <a:solidFill>
                          <a:schemeClr val="bg1"/>
                        </a:solidFill>
                        <a:latin typeface="+mn-lt"/>
                        <a:ea typeface="+mn-ea"/>
                        <a:cs typeface="+mn-cs"/>
                      </a:endParaRPr>
                    </a:p>
                  </a:txBody>
                  <a:tcPr marL="20464" marR="20464" marT="0" marB="0"/>
                </a:tc>
                <a:tc>
                  <a:txBody>
                    <a:bodyPr/>
                    <a:lstStyle/>
                    <a:p>
                      <a:pPr marL="0" marR="0" algn="ctr" defTabSz="457200" rtl="0" eaLnBrk="1" latinLnBrk="0" hangingPunct="1">
                        <a:lnSpc>
                          <a:spcPct val="107000"/>
                        </a:lnSpc>
                        <a:spcBef>
                          <a:spcPts val="0"/>
                        </a:spcBef>
                        <a:spcAft>
                          <a:spcPts val="0"/>
                        </a:spcAft>
                      </a:pPr>
                      <a:r>
                        <a:rPr lang="en-US" sz="2000" kern="1200" dirty="0"/>
                        <a:t>New</a:t>
                      </a:r>
                      <a:r>
                        <a:rPr lang="en-US" sz="2000" kern="1200" baseline="0" dirty="0"/>
                        <a:t> </a:t>
                      </a:r>
                      <a:r>
                        <a:rPr lang="en-US" sz="2000" kern="1200" dirty="0"/>
                        <a:t>Practice Standards </a:t>
                      </a:r>
                    </a:p>
                    <a:p>
                      <a:pPr marL="0" marR="0" algn="ctr" defTabSz="457200" rtl="0" eaLnBrk="1" latinLnBrk="0" hangingPunct="1">
                        <a:lnSpc>
                          <a:spcPct val="107000"/>
                        </a:lnSpc>
                        <a:spcBef>
                          <a:spcPts val="0"/>
                        </a:spcBef>
                        <a:spcAft>
                          <a:spcPts val="0"/>
                        </a:spcAft>
                      </a:pPr>
                      <a:r>
                        <a:rPr lang="en-US" sz="1400" kern="1200" dirty="0"/>
                        <a:t>(Effective October 1, 2019)</a:t>
                      </a:r>
                      <a:endParaRPr lang="en-US" sz="1400" b="1" kern="1200" dirty="0">
                        <a:solidFill>
                          <a:schemeClr val="bg1"/>
                        </a:solidFill>
                        <a:latin typeface="+mn-lt"/>
                        <a:ea typeface="+mn-ea"/>
                        <a:cs typeface="+mn-cs"/>
                      </a:endParaRPr>
                    </a:p>
                  </a:txBody>
                  <a:tcPr marL="20464" marR="20464" marT="0" marB="0"/>
                </a:tc>
                <a:extLst>
                  <a:ext uri="{0D108BD9-81ED-4DB2-BD59-A6C34878D82A}">
                    <a16:rowId xmlns:a16="http://schemas.microsoft.com/office/drawing/2014/main" val="857336020"/>
                  </a:ext>
                </a:extLst>
              </a:tr>
              <a:tr h="551555">
                <a:tc>
                  <a:txBody>
                    <a:bodyPr/>
                    <a:lstStyle/>
                    <a:p>
                      <a:pPr marL="0" marR="0" lvl="0" indent="0" algn="l">
                        <a:lnSpc>
                          <a:spcPct val="100000"/>
                        </a:lnSpc>
                        <a:spcBef>
                          <a:spcPts val="0"/>
                        </a:spcBef>
                        <a:spcAft>
                          <a:spcPts val="1200"/>
                        </a:spcAft>
                        <a:buFont typeface="+mj-lt"/>
                        <a:buNone/>
                      </a:pPr>
                      <a:r>
                        <a:rPr lang="en-US" sz="1500" dirty="0">
                          <a:effectLst/>
                        </a:rPr>
                        <a:t>1. Establishing and Defining the Relationship with the Client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Moved to Section A.10: Provide Information to a Client</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3160335623"/>
                  </a:ext>
                </a:extLst>
              </a:tr>
              <a:tr h="551555">
                <a:tc rowSpan="2">
                  <a:txBody>
                    <a:bodyPr/>
                    <a:lstStyle/>
                    <a:p>
                      <a:pPr marL="0" marR="0" algn="l">
                        <a:lnSpc>
                          <a:spcPct val="100000"/>
                        </a:lnSpc>
                        <a:spcBef>
                          <a:spcPts val="0"/>
                        </a:spcBef>
                        <a:spcAft>
                          <a:spcPts val="1200"/>
                        </a:spcAft>
                      </a:pPr>
                      <a:r>
                        <a:rPr lang="en-US" sz="1500" dirty="0">
                          <a:effectLst/>
                        </a:rPr>
                        <a:t>2. Gathering Client Data</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0000"/>
                        </a:lnSpc>
                        <a:spcBef>
                          <a:spcPts val="0"/>
                        </a:spcBef>
                        <a:spcAft>
                          <a:spcPts val="1200"/>
                        </a:spcAft>
                      </a:pPr>
                      <a:r>
                        <a:rPr lang="en-US" sz="1500" dirty="0">
                          <a:effectLst/>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1. Understanding the Client’s Personal and Financial Circumstances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3396770712"/>
                  </a:ext>
                </a:extLst>
              </a:tr>
              <a:tr h="392544">
                <a:tc vMerge="1">
                  <a:txBody>
                    <a:bodyPr/>
                    <a:lstStyle/>
                    <a:p>
                      <a:pPr marL="457200" marR="0" algn="l">
                        <a:lnSpc>
                          <a:spcPct val="100000"/>
                        </a:lnSpc>
                        <a:spcBef>
                          <a:spcPts val="0"/>
                        </a:spcBef>
                        <a:spcAft>
                          <a:spcPts val="1200"/>
                        </a:spcAf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2. Identifying and Selecting Goals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2083189774"/>
                  </a:ext>
                </a:extLst>
              </a:tr>
              <a:tr h="521332">
                <a:tc>
                  <a:txBody>
                    <a:bodyPr/>
                    <a:lstStyle/>
                    <a:p>
                      <a:pPr marL="0" marR="0" algn="l">
                        <a:lnSpc>
                          <a:spcPct val="100000"/>
                        </a:lnSpc>
                        <a:spcBef>
                          <a:spcPts val="0"/>
                        </a:spcBef>
                        <a:spcAft>
                          <a:spcPts val="1200"/>
                        </a:spcAft>
                      </a:pPr>
                      <a:r>
                        <a:rPr lang="en-US" sz="1500" dirty="0">
                          <a:effectLst/>
                        </a:rPr>
                        <a:t>3. Analyzing and Evaluating the Client’s Financial Status</a:t>
                      </a:r>
                    </a:p>
                  </a:txBody>
                  <a:tcPr marL="20464" marR="20464" marT="0" marB="0"/>
                </a:tc>
                <a:tc rowSpan="2">
                  <a:txBody>
                    <a:bodyPr/>
                    <a:lstStyle/>
                    <a:p>
                      <a:pPr marL="0" marR="0" algn="l">
                        <a:lnSpc>
                          <a:spcPct val="100000"/>
                        </a:lnSpc>
                        <a:spcBef>
                          <a:spcPts val="0"/>
                        </a:spcBef>
                        <a:spcAft>
                          <a:spcPts val="1200"/>
                        </a:spcAft>
                      </a:pPr>
                      <a:r>
                        <a:rPr lang="en-US" sz="1500" dirty="0">
                          <a:effectLst/>
                        </a:rPr>
                        <a:t>3. Analyzing the Client’s Current Course of Action and Potential Alternative Course(s) of Action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155204149"/>
                  </a:ext>
                </a:extLst>
              </a:tr>
              <a:tr h="0">
                <a:tc>
                  <a:txBody>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sz="1500" dirty="0">
                          <a:effectLst/>
                        </a:rPr>
                        <a:t>4. Developing and Presenting the Financial Planning Recommendations (Identifying</a:t>
                      </a:r>
                      <a:r>
                        <a:rPr lang="en-US" sz="1500" baseline="0" dirty="0">
                          <a:effectLst/>
                        </a:rPr>
                        <a:t> and Evaluating Alternatives)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vMerge="1">
                  <a:txBody>
                    <a:bodyPr/>
                    <a:lstStyle/>
                    <a:p>
                      <a:endParaRPr lang="en-US"/>
                    </a:p>
                  </a:txBody>
                  <a:tcPr/>
                </a:tc>
                <a:extLst>
                  <a:ext uri="{0D108BD9-81ED-4DB2-BD59-A6C34878D82A}">
                    <a16:rowId xmlns:a16="http://schemas.microsoft.com/office/drawing/2014/main" val="639193868"/>
                  </a:ext>
                </a:extLst>
              </a:tr>
              <a:tr h="551555">
                <a:tc>
                  <a:txBody>
                    <a:bodyPr/>
                    <a:lstStyle/>
                    <a:p>
                      <a:pPr marL="0" marR="0" algn="l">
                        <a:lnSpc>
                          <a:spcPct val="100000"/>
                        </a:lnSpc>
                        <a:spcBef>
                          <a:spcPts val="0"/>
                        </a:spcBef>
                        <a:spcAft>
                          <a:spcPts val="1200"/>
                        </a:spcAft>
                      </a:pPr>
                      <a:r>
                        <a:rPr lang="en-US" sz="1500" dirty="0">
                          <a:effectLst/>
                        </a:rPr>
                        <a:t>4. Developing and Presenting Financial Planning Recommendations (Developing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4. Developing the Financial Planning Recommendation(s)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4196046716"/>
                  </a:ext>
                </a:extLst>
              </a:tr>
              <a:tr h="551555">
                <a:tc>
                  <a:txBody>
                    <a:bodyPr/>
                    <a:lstStyle/>
                    <a:p>
                      <a:pPr marL="0" marR="0" algn="l">
                        <a:lnSpc>
                          <a:spcPct val="100000"/>
                        </a:lnSpc>
                        <a:spcBef>
                          <a:spcPts val="0"/>
                        </a:spcBef>
                        <a:spcAft>
                          <a:spcPts val="1200"/>
                        </a:spcAft>
                      </a:pPr>
                      <a:r>
                        <a:rPr lang="en-US" sz="1500" dirty="0">
                          <a:effectLst/>
                        </a:rPr>
                        <a:t>4. Developing and Presenting Financial Planning Recommendations (Presenting</a:t>
                      </a:r>
                      <a:r>
                        <a:rPr lang="en-US" sz="1500" baseline="0" dirty="0">
                          <a:effectLst/>
                        </a:rPr>
                        <a:t>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5. Presenting the Financial Planning Recommendation(s)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871034366"/>
                  </a:ext>
                </a:extLst>
              </a:tr>
              <a:tr h="463035">
                <a:tc>
                  <a:txBody>
                    <a:bodyPr/>
                    <a:lstStyle/>
                    <a:p>
                      <a:pPr marL="0" marR="0" algn="l">
                        <a:lnSpc>
                          <a:spcPct val="100000"/>
                        </a:lnSpc>
                        <a:spcBef>
                          <a:spcPts val="0"/>
                        </a:spcBef>
                        <a:spcAft>
                          <a:spcPts val="1200"/>
                        </a:spcAft>
                      </a:pPr>
                      <a:r>
                        <a:rPr lang="en-US" sz="1500" dirty="0">
                          <a:effectLst/>
                        </a:rPr>
                        <a:t>5. Implementing the Financial Planning Recommendations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6. Implementing the Financial Planning Recommendation(s)</a:t>
                      </a:r>
                      <a:endParaRPr lang="en-US" sz="15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207963581"/>
                  </a:ext>
                </a:extLst>
              </a:tr>
              <a:tr h="321109">
                <a:tc>
                  <a:txBody>
                    <a:bodyPr/>
                    <a:lstStyle/>
                    <a:p>
                      <a:pPr marL="0" marR="0" algn="l">
                        <a:lnSpc>
                          <a:spcPct val="100000"/>
                        </a:lnSpc>
                        <a:spcBef>
                          <a:spcPts val="0"/>
                        </a:spcBef>
                        <a:spcAft>
                          <a:spcPts val="1200"/>
                        </a:spcAft>
                      </a:pPr>
                      <a:r>
                        <a:rPr lang="en-US" sz="1500" dirty="0">
                          <a:effectLst/>
                        </a:rPr>
                        <a:t>6. Monitoring</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tc>
                  <a:txBody>
                    <a:bodyPr/>
                    <a:lstStyle/>
                    <a:p>
                      <a:pPr marL="0" marR="0" algn="l">
                        <a:lnSpc>
                          <a:spcPct val="100000"/>
                        </a:lnSpc>
                        <a:spcBef>
                          <a:spcPts val="0"/>
                        </a:spcBef>
                        <a:spcAft>
                          <a:spcPts val="1200"/>
                        </a:spcAft>
                      </a:pPr>
                      <a:r>
                        <a:rPr lang="en-US" sz="1500" dirty="0">
                          <a:effectLst/>
                        </a:rPr>
                        <a:t>7. Monitoring Progress and Updating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64" marR="20464" marT="0" marB="0"/>
                </a:tc>
                <a:extLst>
                  <a:ext uri="{0D108BD9-81ED-4DB2-BD59-A6C34878D82A}">
                    <a16:rowId xmlns:a16="http://schemas.microsoft.com/office/drawing/2014/main" val="131184280"/>
                  </a:ext>
                </a:extLst>
              </a:tr>
            </a:tbl>
          </a:graphicData>
        </a:graphic>
      </p:graphicFrame>
    </p:spTree>
    <p:extLst>
      <p:ext uri="{BB962C8B-B14F-4D97-AF65-F5344CB8AC3E}">
        <p14:creationId xmlns:p14="http://schemas.microsoft.com/office/powerpoint/2010/main" val="113698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CFD1C313-AFE1-42C5-8695-B471195D3534}"/>
              </a:ext>
            </a:extLst>
          </p:cNvPr>
          <p:cNvSpPr txBox="1">
            <a:spLocks/>
          </p:cNvSpPr>
          <p:nvPr/>
        </p:nvSpPr>
        <p:spPr>
          <a:xfrm>
            <a:off x="8959336" y="4887310"/>
            <a:ext cx="184664" cy="215444"/>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67" b="0" i="0" u="none" strike="noStrike" cap="none" spc="0" normalizeH="0" baseline="0">
                <a:ln>
                  <a:noFill/>
                </a:ln>
                <a:solidFill>
                  <a:schemeClr val="tx1">
                    <a:lumMod val="50000"/>
                    <a:lumOff val="50000"/>
                  </a:schemeClr>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defRPr/>
            </a:pPr>
            <a:r>
              <a:rPr lang="en-US" sz="800" dirty="0"/>
              <a:t>38</a:t>
            </a:r>
          </a:p>
        </p:txBody>
      </p:sp>
      <p:sp>
        <p:nvSpPr>
          <p:cNvPr id="2" name="Rectangle 1"/>
          <p:cNvSpPr/>
          <p:nvPr/>
        </p:nvSpPr>
        <p:spPr>
          <a:xfrm>
            <a:off x="0" y="57150"/>
            <a:ext cx="7162799" cy="477054"/>
          </a:xfrm>
          <a:prstGeom prst="rect">
            <a:avLst/>
          </a:prstGeom>
        </p:spPr>
        <p:txBody>
          <a:bodyPr wrap="square">
            <a:spAutoFit/>
          </a:bodyPr>
          <a:lstStyle/>
          <a:p>
            <a:r>
              <a:rPr lang="en-US" sz="2500" b="1" dirty="0">
                <a:solidFill>
                  <a:prstClr val="black"/>
                </a:solidFill>
              </a:rPr>
              <a:t>Steps 1-3: Circumstances, Goals, Options</a:t>
            </a:r>
            <a:endParaRPr lang="en-US" sz="2500" b="1"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44</a:t>
            </a:fld>
            <a:endParaRPr lang="en-US" dirty="0"/>
          </a:p>
        </p:txBody>
      </p:sp>
      <p:sp>
        <p:nvSpPr>
          <p:cNvPr id="3" name="TextBox 2"/>
          <p:cNvSpPr txBox="1"/>
          <p:nvPr/>
        </p:nvSpPr>
        <p:spPr>
          <a:xfrm>
            <a:off x="304801" y="742950"/>
            <a:ext cx="8349292" cy="3785652"/>
          </a:xfrm>
          <a:prstGeom prst="rect">
            <a:avLst/>
          </a:prstGeom>
          <a:noFill/>
        </p:spPr>
        <p:txBody>
          <a:bodyPr wrap="square" rtlCol="0">
            <a:spAutoFit/>
          </a:bodyPr>
          <a:lstStyle/>
          <a:p>
            <a:r>
              <a:rPr lang="en-US" sz="2000" dirty="0">
                <a:latin typeface="Arial Bold" panose="020B0704020202020204" pitchFamily="34" charset="0"/>
                <a:cs typeface="Arial Bold" panose="020B0704020202020204" pitchFamily="34" charset="0"/>
              </a:rPr>
              <a:t>Step 1: Understanding Personal and Financial Circumstances</a:t>
            </a:r>
          </a:p>
          <a:p>
            <a:pPr marL="285750" indent="-285750">
              <a:buClr>
                <a:schemeClr val="accent6"/>
              </a:buClr>
              <a:buFont typeface="Arial" panose="020B0604020202020204" pitchFamily="34" charset="0"/>
              <a:buChar char="•"/>
            </a:pPr>
            <a:r>
              <a:rPr lang="en-US" sz="2000" dirty="0"/>
              <a:t>Obtaining Qualitative and Quantitative Information</a:t>
            </a:r>
          </a:p>
          <a:p>
            <a:pPr marL="285750" indent="-285750">
              <a:buClr>
                <a:schemeClr val="accent6"/>
              </a:buClr>
              <a:buFont typeface="Arial" panose="020B0604020202020204" pitchFamily="34" charset="0"/>
              <a:buChar char="•"/>
            </a:pPr>
            <a:r>
              <a:rPr lang="en-US" sz="2000" dirty="0"/>
              <a:t>Analyzing Information</a:t>
            </a:r>
          </a:p>
          <a:p>
            <a:pPr marL="285750" indent="-285750">
              <a:buClr>
                <a:schemeClr val="accent6"/>
              </a:buClr>
              <a:buFont typeface="Arial" panose="020B0604020202020204" pitchFamily="34" charset="0"/>
              <a:buChar char="•"/>
            </a:pPr>
            <a:r>
              <a:rPr lang="en-US" sz="2000" dirty="0"/>
              <a:t>Addressing Incomplete Information</a:t>
            </a:r>
          </a:p>
          <a:p>
            <a:endParaRPr lang="en-US" sz="1000" dirty="0"/>
          </a:p>
          <a:p>
            <a:r>
              <a:rPr lang="en-US" sz="2000" dirty="0">
                <a:latin typeface="Arial Bold" panose="020B0704020202020204" pitchFamily="34" charset="0"/>
                <a:cs typeface="Arial Bold" panose="020B0704020202020204" pitchFamily="34" charset="0"/>
              </a:rPr>
              <a:t>Step 2: Identifying and Selecting Goals</a:t>
            </a:r>
          </a:p>
          <a:p>
            <a:pPr marL="285750" indent="-285750">
              <a:buClr>
                <a:schemeClr val="accent6"/>
              </a:buClr>
              <a:buFont typeface="Arial" panose="020B0604020202020204" pitchFamily="34" charset="0"/>
              <a:buChar char="•"/>
            </a:pPr>
            <a:r>
              <a:rPr lang="en-US" sz="2000" dirty="0"/>
              <a:t>Identifying Potential Goals</a:t>
            </a:r>
          </a:p>
          <a:p>
            <a:pPr marL="285750" indent="-285750">
              <a:buClr>
                <a:schemeClr val="accent6"/>
              </a:buClr>
              <a:buFont typeface="Arial" panose="020B0604020202020204" pitchFamily="34" charset="0"/>
              <a:buChar char="•"/>
            </a:pPr>
            <a:r>
              <a:rPr lang="en-US" sz="2000" dirty="0"/>
              <a:t>Selecting and Prioritizing Goals</a:t>
            </a:r>
          </a:p>
          <a:p>
            <a:endParaRPr lang="en-US" sz="1000" dirty="0"/>
          </a:p>
          <a:p>
            <a:r>
              <a:rPr lang="en-US" sz="2000" dirty="0">
                <a:latin typeface="Arial Bold" panose="020B0704020202020204" pitchFamily="34" charset="0"/>
                <a:cs typeface="Arial Bold" panose="020B0704020202020204" pitchFamily="34" charset="0"/>
              </a:rPr>
              <a:t>Step 3: Analyzing the Client’s Current and Potential Alternative Course(s) of Action</a:t>
            </a:r>
          </a:p>
          <a:p>
            <a:pPr marL="285750" indent="-285750">
              <a:buClr>
                <a:schemeClr val="accent6"/>
              </a:buClr>
              <a:buFont typeface="Arial" panose="020B0604020202020204" pitchFamily="34" charset="0"/>
              <a:buChar char="•"/>
            </a:pPr>
            <a:r>
              <a:rPr lang="en-US" sz="2000" dirty="0"/>
              <a:t>Analyzing Current Course of Action </a:t>
            </a:r>
          </a:p>
          <a:p>
            <a:pPr marL="285750" indent="-285750">
              <a:buClr>
                <a:schemeClr val="accent6"/>
              </a:buClr>
              <a:buFont typeface="Arial" panose="020B0604020202020204" pitchFamily="34" charset="0"/>
              <a:buChar char="•"/>
            </a:pPr>
            <a:r>
              <a:rPr lang="en-US" sz="2000" dirty="0"/>
              <a:t>Analyzing Potential Alternative Course(s) of Action</a:t>
            </a:r>
          </a:p>
        </p:txBody>
      </p:sp>
    </p:spTree>
    <p:extLst>
      <p:ext uri="{BB962C8B-B14F-4D97-AF65-F5344CB8AC3E}">
        <p14:creationId xmlns:p14="http://schemas.microsoft.com/office/powerpoint/2010/main" val="38536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00D1370-5C87-4028-978D-C7242CBE6003}"/>
              </a:ext>
            </a:extLst>
          </p:cNvPr>
          <p:cNvSpPr txBox="1">
            <a:spLocks/>
          </p:cNvSpPr>
          <p:nvPr/>
        </p:nvSpPr>
        <p:spPr>
          <a:xfrm>
            <a:off x="8959336" y="4887310"/>
            <a:ext cx="184664" cy="215444"/>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67" b="0" i="0" u="none" strike="noStrike" cap="none" spc="0" normalizeH="0" baseline="0">
                <a:ln>
                  <a:noFill/>
                </a:ln>
                <a:solidFill>
                  <a:schemeClr val="tx1">
                    <a:lumMod val="50000"/>
                    <a:lumOff val="50000"/>
                  </a:schemeClr>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defRPr/>
            </a:pPr>
            <a:r>
              <a:rPr lang="en-US" sz="800" dirty="0"/>
              <a:t>40</a:t>
            </a:r>
          </a:p>
        </p:txBody>
      </p:sp>
      <p:sp>
        <p:nvSpPr>
          <p:cNvPr id="3" name="Title 2"/>
          <p:cNvSpPr>
            <a:spLocks noGrp="1"/>
          </p:cNvSpPr>
          <p:nvPr>
            <p:ph type="title"/>
          </p:nvPr>
        </p:nvSpPr>
        <p:spPr>
          <a:xfrm>
            <a:off x="0" y="0"/>
            <a:ext cx="7219950" cy="590550"/>
          </a:xfrm>
        </p:spPr>
        <p:txBody>
          <a:bodyPr>
            <a:normAutofit/>
          </a:bodyPr>
          <a:lstStyle/>
          <a:p>
            <a:r>
              <a:rPr lang="en-US" sz="2700" dirty="0">
                <a:solidFill>
                  <a:prstClr val="black"/>
                </a:solidFill>
              </a:rPr>
              <a:t>Steps 4-5: Developing and Presenting</a:t>
            </a:r>
            <a:endParaRPr lang="en-US" sz="2700"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45</a:t>
            </a:fld>
            <a:endParaRPr lang="en-US" dirty="0"/>
          </a:p>
        </p:txBody>
      </p:sp>
      <p:sp>
        <p:nvSpPr>
          <p:cNvPr id="2" name="TextBox 1"/>
          <p:cNvSpPr txBox="1"/>
          <p:nvPr/>
        </p:nvSpPr>
        <p:spPr>
          <a:xfrm>
            <a:off x="304800" y="865584"/>
            <a:ext cx="8305800" cy="3754874"/>
          </a:xfrm>
          <a:prstGeom prst="rect">
            <a:avLst/>
          </a:prstGeom>
          <a:noFill/>
        </p:spPr>
        <p:txBody>
          <a:bodyPr wrap="square" rtlCol="0">
            <a:spAutoFit/>
          </a:bodyPr>
          <a:lstStyle/>
          <a:p>
            <a:r>
              <a:rPr lang="en-US" sz="2000" dirty="0">
                <a:latin typeface="Arial Bold" panose="020B0704020202020204" pitchFamily="34" charset="0"/>
                <a:cs typeface="Arial Bold" panose="020B0704020202020204" pitchFamily="34" charset="0"/>
              </a:rPr>
              <a:t>Step 4: Developing the Financial Planning Recommendation(s)</a:t>
            </a:r>
          </a:p>
          <a:p>
            <a:pPr marL="285750" indent="-285750">
              <a:buClr>
                <a:schemeClr val="accent6"/>
              </a:buClr>
              <a:buFont typeface="Arial" panose="020B0604020202020204" pitchFamily="34" charset="0"/>
              <a:buChar char="•"/>
            </a:pPr>
            <a:r>
              <a:rPr lang="en-US" sz="2000" dirty="0"/>
              <a:t>Select recommendation(s) to maximize Client potential for meeting goals</a:t>
            </a:r>
          </a:p>
          <a:p>
            <a:pPr marL="285750" indent="-285750">
              <a:buClr>
                <a:schemeClr val="accent6"/>
              </a:buClr>
              <a:buFont typeface="Arial" panose="020B0604020202020204" pitchFamily="34" charset="0"/>
              <a:buChar char="•"/>
            </a:pPr>
            <a:r>
              <a:rPr lang="en-US" sz="2000" dirty="0"/>
              <a:t>For each recommendation, consider:</a:t>
            </a:r>
          </a:p>
          <a:p>
            <a:pPr marL="742950" lvl="1" indent="-285750">
              <a:buClr>
                <a:schemeClr val="accent6"/>
              </a:buClr>
              <a:buFont typeface="Arial" panose="020B0604020202020204" pitchFamily="34" charset="0"/>
              <a:buChar char="•"/>
            </a:pPr>
            <a:r>
              <a:rPr lang="en-US" sz="2000" dirty="0"/>
              <a:t>Assumptions and Estimates</a:t>
            </a:r>
          </a:p>
          <a:p>
            <a:pPr marL="742950" lvl="1" indent="-285750">
              <a:buClr>
                <a:schemeClr val="accent6"/>
              </a:buClr>
              <a:buFont typeface="Arial" panose="020B0604020202020204" pitchFamily="34" charset="0"/>
              <a:buChar char="•"/>
            </a:pPr>
            <a:r>
              <a:rPr lang="en-US" sz="2000" dirty="0"/>
              <a:t>Basis for Recommendation</a:t>
            </a:r>
          </a:p>
          <a:p>
            <a:pPr marL="742950" lvl="1" indent="-285750">
              <a:buClr>
                <a:schemeClr val="accent6"/>
              </a:buClr>
              <a:buFont typeface="Arial" panose="020B0604020202020204" pitchFamily="34" charset="0"/>
              <a:buChar char="•"/>
            </a:pPr>
            <a:r>
              <a:rPr lang="en-US" sz="2000" dirty="0"/>
              <a:t>Timing/Priority</a:t>
            </a:r>
          </a:p>
          <a:p>
            <a:pPr marL="742950" lvl="1" indent="-285750">
              <a:buClr>
                <a:schemeClr val="accent6"/>
              </a:buClr>
              <a:buFont typeface="Arial" panose="020B0604020202020204" pitchFamily="34" charset="0"/>
              <a:buChar char="•"/>
            </a:pPr>
            <a:r>
              <a:rPr lang="en-US" sz="2000" dirty="0"/>
              <a:t>Interdependency of Recommendation</a:t>
            </a:r>
          </a:p>
          <a:p>
            <a:endParaRPr lang="en-US" sz="1000" dirty="0"/>
          </a:p>
          <a:p>
            <a:r>
              <a:rPr lang="en-US" sz="2000" dirty="0">
                <a:latin typeface="Arial Bold" panose="020B0704020202020204" pitchFamily="34" charset="0"/>
                <a:cs typeface="Arial Bold" panose="020B0704020202020204" pitchFamily="34" charset="0"/>
              </a:rPr>
              <a:t>Step 5: Presenting the Financial Planning Recommendation(s)</a:t>
            </a:r>
          </a:p>
          <a:p>
            <a:pPr marL="342900" indent="-342900">
              <a:buClr>
                <a:schemeClr val="accent6"/>
              </a:buClr>
              <a:buFont typeface="Arial" panose="020B0604020202020204" pitchFamily="34" charset="0"/>
              <a:buChar char="•"/>
            </a:pPr>
            <a:r>
              <a:rPr lang="en-US" sz="2000" dirty="0">
                <a:latin typeface="+mn-lt"/>
                <a:cs typeface="Arial Bold" panose="020B0704020202020204" pitchFamily="34" charset="0"/>
              </a:rPr>
              <a:t>Present recommendations</a:t>
            </a:r>
          </a:p>
          <a:p>
            <a:pPr marL="342900" indent="-342900">
              <a:buClr>
                <a:schemeClr val="accent6"/>
              </a:buClr>
              <a:buFont typeface="Arial" panose="020B0604020202020204" pitchFamily="34" charset="0"/>
              <a:buChar char="•"/>
            </a:pPr>
            <a:r>
              <a:rPr lang="en-US" sz="2000" dirty="0">
                <a:latin typeface="+mn-lt"/>
                <a:cs typeface="Arial Bold" panose="020B0704020202020204" pitchFamily="34" charset="0"/>
              </a:rPr>
              <a:t>Present information considered in developing the recommendation(s)</a:t>
            </a:r>
          </a:p>
        </p:txBody>
      </p:sp>
    </p:spTree>
    <p:extLst>
      <p:ext uri="{BB962C8B-B14F-4D97-AF65-F5344CB8AC3E}">
        <p14:creationId xmlns:p14="http://schemas.microsoft.com/office/powerpoint/2010/main" val="30447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itle 1"/>
          <p:cNvSpPr txBox="1">
            <a:spLocks noGrp="1"/>
          </p:cNvSpPr>
          <p:nvPr>
            <p:ph type="title"/>
          </p:nvPr>
        </p:nvSpPr>
        <p:spPr>
          <a:xfrm>
            <a:off x="0" y="0"/>
            <a:ext cx="7059346" cy="590550"/>
          </a:xfrm>
          <a:prstGeom prst="rect">
            <a:avLst/>
          </a:prstGeom>
        </p:spPr>
        <p:txBody>
          <a:bodyPr>
            <a:noAutofit/>
          </a:bodyPr>
          <a:lstStyle>
            <a:lvl1pPr defTabSz="868680">
              <a:defRPr sz="4180"/>
            </a:lvl1pPr>
          </a:lstStyle>
          <a:p>
            <a:pPr defTabSz="685800" hangingPunct="0">
              <a:defRPr sz="4180"/>
            </a:pPr>
            <a:r>
              <a:rPr lang="en-US" sz="2700" dirty="0">
                <a:solidFill>
                  <a:prstClr val="black"/>
                </a:solidFill>
              </a:rPr>
              <a:t>Steps 6-7: Implementing and Monitoring</a:t>
            </a:r>
            <a:endParaRPr sz="2700" dirty="0">
              <a:solidFill>
                <a:prstClr val="black"/>
              </a:solidFill>
            </a:endParaRPr>
          </a:p>
        </p:txBody>
      </p:sp>
      <p:graphicFrame>
        <p:nvGraphicFramePr>
          <p:cNvPr id="6" name="Diagram 5">
            <a:extLst>
              <a:ext uri="{FF2B5EF4-FFF2-40B4-BE49-F238E27FC236}">
                <a16:creationId xmlns:a16="http://schemas.microsoft.com/office/drawing/2014/main" id="{107FD3BF-F5D5-4444-8E3F-16AFC7840171}"/>
              </a:ext>
            </a:extLst>
          </p:cNvPr>
          <p:cNvGraphicFramePr/>
          <p:nvPr>
            <p:extLst>
              <p:ext uri="{D42A27DB-BD31-4B8C-83A1-F6EECF244321}">
                <p14:modId xmlns:p14="http://schemas.microsoft.com/office/powerpoint/2010/main" val="2291295227"/>
              </p:ext>
            </p:extLst>
          </p:nvPr>
        </p:nvGraphicFramePr>
        <p:xfrm>
          <a:off x="472767" y="2038350"/>
          <a:ext cx="8052619" cy="3361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46</a:t>
            </a:fld>
            <a:endParaRPr lang="en-US" dirty="0"/>
          </a:p>
        </p:txBody>
      </p:sp>
      <p:sp>
        <p:nvSpPr>
          <p:cNvPr id="2" name="TextBox 1"/>
          <p:cNvSpPr txBox="1"/>
          <p:nvPr/>
        </p:nvSpPr>
        <p:spPr>
          <a:xfrm>
            <a:off x="152400" y="819150"/>
            <a:ext cx="8458200" cy="3447098"/>
          </a:xfrm>
          <a:prstGeom prst="rect">
            <a:avLst/>
          </a:prstGeom>
          <a:noFill/>
        </p:spPr>
        <p:txBody>
          <a:bodyPr wrap="square" rtlCol="0">
            <a:spAutoFit/>
          </a:bodyPr>
          <a:lstStyle/>
          <a:p>
            <a:pPr>
              <a:buClr>
                <a:srgbClr val="FFC000"/>
              </a:buClr>
            </a:pPr>
            <a:r>
              <a:rPr lang="en-US" sz="2000" dirty="0">
                <a:latin typeface="Arial Bold" panose="020B0704020202020204" pitchFamily="34" charset="0"/>
                <a:cs typeface="Arial Bold" panose="020B0704020202020204" pitchFamily="34" charset="0"/>
              </a:rPr>
              <a:t>Step 6: Implementing the Financial Planning Recommendation(s)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implementation responsibilities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analyze and select actions, products and services</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Recommend actions, products, and services for implementation</a:t>
            </a:r>
          </a:p>
          <a:p>
            <a:pPr marL="285750" lvl="0" indent="-285750">
              <a:buClr>
                <a:srgbClr val="FFC000"/>
              </a:buClr>
              <a:buFont typeface="Arial" panose="020B0604020202020204" pitchFamily="34" charset="0"/>
              <a:buChar char="•"/>
            </a:pPr>
            <a:r>
              <a:rPr lang="en-US" sz="2000" dirty="0">
                <a:latin typeface="Arial" panose="020B0604020202020204" pitchFamily="34" charset="0"/>
                <a:cs typeface="Arial" panose="020B0604020202020204" pitchFamily="34" charset="0"/>
              </a:rPr>
              <a:t>Select and implement actions, products and services</a:t>
            </a:r>
          </a:p>
          <a:p>
            <a:pPr lvl="0">
              <a:buClr>
                <a:srgbClr val="FFC000"/>
              </a:buClr>
            </a:pPr>
            <a:endParaRPr lang="en-US" sz="1000" dirty="0">
              <a:latin typeface="Arial" panose="020B0604020202020204" pitchFamily="34" charset="0"/>
              <a:cs typeface="Arial" panose="020B0604020202020204" pitchFamily="34" charset="0"/>
            </a:endParaRPr>
          </a:p>
          <a:p>
            <a:pPr>
              <a:buClr>
                <a:srgbClr val="FFC000"/>
              </a:buClr>
            </a:pPr>
            <a:r>
              <a:rPr lang="en-US" sz="2000" dirty="0">
                <a:latin typeface="Arial Bold" panose="020B0704020202020204" pitchFamily="34" charset="0"/>
                <a:cs typeface="Arial Bold" panose="020B0704020202020204" pitchFamily="34" charset="0"/>
              </a:rPr>
              <a:t>Step 7: Monitoring Progress and Updating</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Monitoring and updating responsibilities</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Monitor the Client’s progress</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Obtain current qualitative and quantitative information</a:t>
            </a:r>
          </a:p>
          <a:p>
            <a:pPr marL="285750" lvl="0" indent="-285750">
              <a:buClr>
                <a:schemeClr val="accent6"/>
              </a:buClr>
              <a:buFont typeface="Arial" panose="020B0604020202020204" pitchFamily="34" charset="0"/>
              <a:buChar char="•"/>
            </a:pPr>
            <a:r>
              <a:rPr lang="en-US" sz="2000" dirty="0">
                <a:latin typeface="Arial" panose="020B0604020202020204" pitchFamily="34" charset="0"/>
                <a:cs typeface="Arial" panose="020B0604020202020204" pitchFamily="34" charset="0"/>
              </a:rPr>
              <a:t>Update goals, recommendations or implementation decisions</a:t>
            </a:r>
          </a:p>
        </p:txBody>
      </p:sp>
    </p:spTree>
    <p:extLst>
      <p:ext uri="{BB962C8B-B14F-4D97-AF65-F5344CB8AC3E}">
        <p14:creationId xmlns:p14="http://schemas.microsoft.com/office/powerpoint/2010/main" val="27811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6915150" cy="597694"/>
          </a:xfrm>
        </p:spPr>
        <p:txBody>
          <a:bodyPr>
            <a:normAutofit/>
          </a:bodyPr>
          <a:lstStyle/>
          <a:p>
            <a:r>
              <a:rPr lang="en-US" sz="2700" dirty="0">
                <a:solidFill>
                  <a:schemeClr val="tx1"/>
                </a:solidFill>
              </a:rPr>
              <a:t>Quick Review</a:t>
            </a: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47</a:t>
            </a:fld>
            <a:endParaRPr lang="en-US" dirty="0"/>
          </a:p>
        </p:txBody>
      </p:sp>
      <p:sp>
        <p:nvSpPr>
          <p:cNvPr id="5" name="Rounded Rectangle 4"/>
          <p:cNvSpPr/>
          <p:nvPr/>
        </p:nvSpPr>
        <p:spPr>
          <a:xfrm>
            <a:off x="572530" y="1276350"/>
            <a:ext cx="8001000" cy="25527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Clr>
                <a:srgbClr val="FFC000"/>
              </a:buClr>
              <a:buFont typeface="Wingdings" panose="05000000000000000000" pitchFamily="2" charset="2"/>
              <a:buChar char="ü"/>
            </a:pPr>
            <a:r>
              <a:rPr lang="en-US" sz="2800" b="1" dirty="0">
                <a:ln w="0">
                  <a:solidFill>
                    <a:srgbClr val="86702C"/>
                  </a:solidFill>
                </a:ln>
                <a:solidFill>
                  <a:schemeClr val="tx1"/>
                </a:solidFill>
                <a:effectLst>
                  <a:outerShdw blurRad="38100" dist="19050" dir="2700000" algn="tl" rotWithShape="0">
                    <a:schemeClr val="dk1">
                      <a:alpha val="40000"/>
                    </a:schemeClr>
                  </a:outerShdw>
                </a:effectLst>
              </a:rPr>
              <a:t>Updated Definition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 Financial Planning</a:t>
            </a:r>
          </a:p>
          <a:p>
            <a:pPr marL="457200" indent="-457200">
              <a:buClr>
                <a:srgbClr val="FFC000"/>
              </a:buClr>
              <a:buFont typeface="Wingdings" panose="05000000000000000000" pitchFamily="2" charset="2"/>
              <a:buChar char="ü"/>
            </a:pPr>
            <a:r>
              <a:rPr lang="en-US" sz="2800" b="1" dirty="0">
                <a:ln w="0">
                  <a:solidFill>
                    <a:srgbClr val="86702C"/>
                  </a:solidFill>
                </a:ln>
                <a:solidFill>
                  <a:schemeClr val="tx1"/>
                </a:solidFill>
                <a:effectLst>
                  <a:outerShdw blurRad="38100" dist="19050" dir="2700000" algn="tl" rotWithShape="0">
                    <a:schemeClr val="dk1">
                      <a:alpha val="40000"/>
                    </a:schemeClr>
                  </a:outerShdw>
                </a:effectLst>
              </a:rPr>
              <a:t>Revised Standard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 Determining Whether the Practice Standards Apply</a:t>
            </a:r>
          </a:p>
          <a:p>
            <a:pPr marL="457200" indent="-457200">
              <a:buClr>
                <a:srgbClr val="FFC000"/>
              </a:buClr>
              <a:buFont typeface="Wingdings" panose="05000000000000000000" pitchFamily="2" charset="2"/>
              <a:buChar char="ü"/>
            </a:pPr>
            <a:r>
              <a:rPr lang="en-US" sz="2800" b="1" dirty="0">
                <a:ln w="0">
                  <a:solidFill>
                    <a:srgbClr val="86702C"/>
                  </a:solidFill>
                </a:ln>
                <a:solidFill>
                  <a:schemeClr val="tx1"/>
                </a:solidFill>
                <a:effectLst>
                  <a:outerShdw blurRad="38100" dist="19050" dir="2700000" algn="tl" rotWithShape="0">
                    <a:schemeClr val="dk1">
                      <a:alpha val="40000"/>
                    </a:schemeClr>
                  </a:outerShdw>
                </a:effectLst>
              </a:rPr>
              <a:t>Updated Steps </a:t>
            </a:r>
            <a:r>
              <a:rPr lang="en-US" sz="2800" dirty="0">
                <a:ln w="0">
                  <a:solidFill>
                    <a:srgbClr val="86702C"/>
                  </a:solidFill>
                </a:ln>
                <a:solidFill>
                  <a:schemeClr val="tx1"/>
                </a:solidFill>
                <a:effectLst>
                  <a:outerShdw blurRad="38100" dist="19050" dir="2700000" algn="tl" rotWithShape="0">
                    <a:schemeClr val="dk1">
                      <a:alpha val="40000"/>
                    </a:schemeClr>
                  </a:outerShdw>
                </a:effectLst>
              </a:rPr>
              <a:t>- Financial Planning Process</a:t>
            </a:r>
          </a:p>
        </p:txBody>
      </p:sp>
    </p:spTree>
    <p:extLst>
      <p:ext uri="{BB962C8B-B14F-4D97-AF65-F5344CB8AC3E}">
        <p14:creationId xmlns:p14="http://schemas.microsoft.com/office/powerpoint/2010/main" val="427250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7219950" cy="590550"/>
          </a:xfrm>
        </p:spPr>
        <p:txBody>
          <a:bodyPr>
            <a:normAutofit/>
          </a:bodyPr>
          <a:lstStyle/>
          <a:p>
            <a:r>
              <a:rPr lang="en-US" sz="2700" dirty="0">
                <a:solidFill>
                  <a:schemeClr val="tx1"/>
                </a:solidFill>
              </a:rPr>
              <a:t> Apply the New </a:t>
            </a:r>
            <a:r>
              <a:rPr lang="en-US" sz="2700" i="1" dirty="0">
                <a:solidFill>
                  <a:schemeClr val="tx1"/>
                </a:solidFill>
              </a:rPr>
              <a:t>Code &amp; Standards</a:t>
            </a:r>
            <a:endParaRPr lang="en-US" sz="2700" dirty="0">
              <a:solidFill>
                <a:schemeClr val="tx1"/>
              </a:solidFill>
            </a:endParaRPr>
          </a:p>
        </p:txBody>
      </p:sp>
      <p:sp>
        <p:nvSpPr>
          <p:cNvPr id="3" name="Text Placeholder 2"/>
          <p:cNvSpPr>
            <a:spLocks noGrp="1"/>
          </p:cNvSpPr>
          <p:nvPr>
            <p:ph type="body" idx="1"/>
          </p:nvPr>
        </p:nvSpPr>
        <p:spPr>
          <a:xfrm>
            <a:off x="161365" y="607719"/>
            <a:ext cx="8458200" cy="4267200"/>
          </a:xfrm>
        </p:spPr>
        <p:txBody>
          <a:bodyPr>
            <a:normAutofit fontScale="62500" lnSpcReduction="20000"/>
          </a:bodyPr>
          <a:lstStyle/>
          <a:p>
            <a:pPr marL="0" indent="0">
              <a:buNone/>
            </a:pPr>
            <a:r>
              <a:rPr lang="en-US" sz="2900" dirty="0">
                <a:solidFill>
                  <a:schemeClr val="tx1"/>
                </a:solidFill>
              </a:rPr>
              <a:t>Polling Questions (Respond in post-program survey):</a:t>
            </a:r>
          </a:p>
          <a:p>
            <a:pPr marL="0" indent="0">
              <a:buNone/>
            </a:pPr>
            <a:endParaRPr lang="en-US" sz="2400" dirty="0">
              <a:solidFill>
                <a:schemeClr val="tx1"/>
              </a:solidFill>
            </a:endParaRPr>
          </a:p>
          <a:p>
            <a:pPr marL="457200" indent="-457200">
              <a:buFont typeface="+mj-lt"/>
              <a:buAutoNum type="arabicPeriod"/>
            </a:pPr>
            <a:r>
              <a:rPr lang="en-US" dirty="0">
                <a:solidFill>
                  <a:schemeClr val="tx1"/>
                </a:solidFill>
              </a:rPr>
              <a:t>If a Client does not want to enter into a Financial Planning Engagement, but a CFP® professional believes that the scope of the work requested requires the CFP® professional to comply with the Practice Standards, the CFP® professional may limit the scope of the Engagement to services that do not require application of the Practice Standards. </a:t>
            </a:r>
          </a:p>
          <a:p>
            <a:pPr marL="0" indent="0">
              <a:buNone/>
            </a:pPr>
            <a:r>
              <a:rPr lang="en-US" dirty="0">
                <a:solidFill>
                  <a:schemeClr val="tx1"/>
                </a:solidFill>
              </a:rPr>
              <a:t>	</a:t>
            </a:r>
          </a:p>
          <a:p>
            <a:pPr marL="0" indent="0">
              <a:buNone/>
            </a:pPr>
            <a:r>
              <a:rPr lang="en-US" dirty="0">
                <a:solidFill>
                  <a:schemeClr val="tx1"/>
                </a:solidFill>
              </a:rPr>
              <a:t>	Answer Options: True/ False/ I’m guessing </a:t>
            </a:r>
          </a:p>
          <a:p>
            <a:pPr marL="457200" indent="-457200">
              <a:buFont typeface="+mj-lt"/>
              <a:buAutoNum type="arabicPeriod"/>
            </a:pPr>
            <a:endParaRPr lang="en-US" dirty="0">
              <a:solidFill>
                <a:schemeClr val="tx1"/>
              </a:solidFill>
            </a:endParaRPr>
          </a:p>
          <a:p>
            <a:pPr marL="457200" indent="-457200">
              <a:buFont typeface="+mj-lt"/>
              <a:buAutoNum type="arabicPeriod" startAt="2"/>
            </a:pPr>
            <a:r>
              <a:rPr lang="en-US" dirty="0">
                <a:solidFill>
                  <a:schemeClr val="tx1"/>
                </a:solidFill>
              </a:rPr>
              <a:t>To understand the Client’s Personal and Financial Circumstances, a CFP® professional must analyze both quantitative and qualitative information. </a:t>
            </a:r>
          </a:p>
          <a:p>
            <a:pPr marL="0" indent="0">
              <a:buNone/>
            </a:pPr>
            <a:endParaRPr lang="en-US" dirty="0">
              <a:solidFill>
                <a:schemeClr val="tx1"/>
              </a:solidFill>
            </a:endParaRPr>
          </a:p>
          <a:p>
            <a:pPr marL="0" indent="0">
              <a:buNone/>
            </a:pPr>
            <a:r>
              <a:rPr lang="en-US" dirty="0">
                <a:solidFill>
                  <a:schemeClr val="tx1"/>
                </a:solidFill>
              </a:rPr>
              <a:t>	Answer Options: True/ False/ I’m guessing </a:t>
            </a:r>
          </a:p>
          <a:p>
            <a:pPr marL="457200" indent="-457200">
              <a:buFont typeface="+mj-lt"/>
              <a:buAutoNum type="arabicPeriod" startAt="2"/>
            </a:pPr>
            <a:endParaRPr lang="en-US" dirty="0">
              <a:solidFill>
                <a:schemeClr val="tx1"/>
              </a:solidFill>
            </a:endParaRPr>
          </a:p>
          <a:p>
            <a:pPr marL="457200" indent="-457200">
              <a:buFont typeface="+mj-lt"/>
              <a:buAutoNum type="arabicPeriod" startAt="3"/>
            </a:pPr>
            <a:r>
              <a:rPr lang="en-US" dirty="0">
                <a:solidFill>
                  <a:schemeClr val="tx1"/>
                </a:solidFill>
              </a:rPr>
              <a:t>If a Client has a reasonable basis for believing that a CFP® professional is providing Financial Planning, then the CFP® professional must comply with the Practice Standards.  </a:t>
            </a:r>
          </a:p>
          <a:p>
            <a:pPr marL="0" indent="0">
              <a:buNone/>
            </a:pPr>
            <a:endParaRPr lang="en-US" dirty="0">
              <a:solidFill>
                <a:schemeClr val="tx1"/>
              </a:solidFill>
            </a:endParaRPr>
          </a:p>
          <a:p>
            <a:pPr marL="0" indent="0">
              <a:buNone/>
            </a:pPr>
            <a:r>
              <a:rPr lang="en-US" dirty="0">
                <a:solidFill>
                  <a:schemeClr val="tx1"/>
                </a:solidFill>
              </a:rPr>
              <a:t>	Answer Options: True/ False/ I’m guessing </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48</a:t>
            </a:fld>
            <a:endParaRPr lang="en-US" dirty="0"/>
          </a:p>
        </p:txBody>
      </p:sp>
    </p:spTree>
    <p:extLst>
      <p:ext uri="{BB962C8B-B14F-4D97-AF65-F5344CB8AC3E}">
        <p14:creationId xmlns:p14="http://schemas.microsoft.com/office/powerpoint/2010/main" val="477705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7219950" cy="590550"/>
          </a:xfrm>
        </p:spPr>
        <p:txBody>
          <a:bodyPr>
            <a:normAutofit/>
          </a:bodyPr>
          <a:lstStyle/>
          <a:p>
            <a:r>
              <a:rPr lang="en-US" sz="2700" dirty="0">
                <a:solidFill>
                  <a:schemeClr val="tx1"/>
                </a:solidFill>
              </a:rPr>
              <a:t> Apply the New </a:t>
            </a:r>
            <a:r>
              <a:rPr lang="en-US" sz="2700" i="1" dirty="0">
                <a:solidFill>
                  <a:schemeClr val="tx1"/>
                </a:solidFill>
              </a:rPr>
              <a:t>Code &amp; Standards</a:t>
            </a:r>
            <a:endParaRPr lang="en-US" sz="2700" dirty="0">
              <a:solidFill>
                <a:schemeClr val="tx1"/>
              </a:solidFill>
            </a:endParaRPr>
          </a:p>
        </p:txBody>
      </p:sp>
      <p:sp>
        <p:nvSpPr>
          <p:cNvPr id="3" name="Text Placeholder 2"/>
          <p:cNvSpPr>
            <a:spLocks noGrp="1"/>
          </p:cNvSpPr>
          <p:nvPr>
            <p:ph type="body" idx="1"/>
          </p:nvPr>
        </p:nvSpPr>
        <p:spPr>
          <a:xfrm>
            <a:off x="161365" y="607719"/>
            <a:ext cx="8458200" cy="4267200"/>
          </a:xfrm>
        </p:spPr>
        <p:txBody>
          <a:bodyPr>
            <a:normAutofit/>
          </a:bodyPr>
          <a:lstStyle/>
          <a:p>
            <a:pPr marL="0" indent="0">
              <a:buNone/>
            </a:pPr>
            <a:r>
              <a:rPr lang="en-US" sz="2200" dirty="0">
                <a:solidFill>
                  <a:schemeClr val="tx1"/>
                </a:solidFill>
              </a:rPr>
              <a:t>Vignette: Practice Standards for the Financial Planning Process</a:t>
            </a:r>
          </a:p>
          <a:p>
            <a:pPr marL="0" indent="0">
              <a:buNone/>
            </a:pPr>
            <a:endParaRPr lang="en-US" dirty="0">
              <a:solidFill>
                <a:schemeClr val="tx1"/>
              </a:solidFill>
            </a:endParaRPr>
          </a:p>
          <a:p>
            <a:pPr marL="0" indent="0">
              <a:buNone/>
            </a:pPr>
            <a:r>
              <a:rPr lang="en-US" sz="1900" dirty="0">
                <a:solidFill>
                  <a:schemeClr val="tx1"/>
                </a:solidFill>
              </a:rPr>
              <a:t>Lance, a CFP® professional, has an initial meeting with a new prospect, Shelly.  After agreeing to prepare a financial plan, Lance gathers information about her personal and financial goals, needs and priorities.  Shelly provides some documentation, but says she’ll need more time to collect additional documents from home.  </a:t>
            </a:r>
          </a:p>
          <a:p>
            <a:pPr marL="0" indent="0">
              <a:buNone/>
            </a:pPr>
            <a:endParaRPr lang="en-US" sz="1900" dirty="0">
              <a:solidFill>
                <a:schemeClr val="tx1"/>
              </a:solidFill>
            </a:endParaRPr>
          </a:p>
          <a:p>
            <a:pPr marL="0" indent="0">
              <a:buNone/>
            </a:pPr>
            <a:r>
              <a:rPr lang="en-US" sz="1900" dirty="0">
                <a:solidFill>
                  <a:schemeClr val="tx1"/>
                </a:solidFill>
              </a:rPr>
              <a:t>Lance immediately begins reviewing the initial documents and developing recommendations and decides that Shelly’s goals are outdated.  Several weeks later, Lance presents Shelly with a financial plan that makes several recommendations he believes are in Shelly’s best interest.    </a:t>
            </a:r>
          </a:p>
          <a:p>
            <a:pPr marL="0" indent="0">
              <a:buNone/>
            </a:pP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49</a:t>
            </a:fld>
            <a:endParaRPr lang="en-US" dirty="0"/>
          </a:p>
        </p:txBody>
      </p:sp>
    </p:spTree>
    <p:extLst>
      <p:ext uri="{BB962C8B-B14F-4D97-AF65-F5344CB8AC3E}">
        <p14:creationId xmlns:p14="http://schemas.microsoft.com/office/powerpoint/2010/main" val="285431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64356"/>
          </a:xfrm>
        </p:spPr>
        <p:txBody>
          <a:bodyPr>
            <a:normAutofit/>
          </a:bodyPr>
          <a:lstStyle/>
          <a:p>
            <a:r>
              <a:rPr lang="en-US" sz="2700" dirty="0">
                <a:solidFill>
                  <a:schemeClr val="tx1"/>
                </a:solidFill>
              </a:rPr>
              <a:t>Learning Objectives</a:t>
            </a:r>
          </a:p>
        </p:txBody>
      </p:sp>
      <p:sp>
        <p:nvSpPr>
          <p:cNvPr id="3" name="Text Placeholder 2"/>
          <p:cNvSpPr>
            <a:spLocks noGrp="1"/>
          </p:cNvSpPr>
          <p:nvPr>
            <p:ph type="body" idx="1"/>
          </p:nvPr>
        </p:nvSpPr>
        <p:spPr>
          <a:xfrm>
            <a:off x="312420" y="666750"/>
            <a:ext cx="8534400" cy="3733800"/>
          </a:xfrm>
        </p:spPr>
        <p:txBody>
          <a:bodyPr>
            <a:noAutofit/>
          </a:bodyPr>
          <a:lstStyle/>
          <a:p>
            <a:pPr marL="0" indent="0">
              <a:buClrTx/>
              <a:buSzPct val="100000"/>
              <a:buNone/>
            </a:pPr>
            <a:endParaRPr lang="en-US" sz="1000" dirty="0">
              <a:solidFill>
                <a:schemeClr val="tx1"/>
              </a:solidFill>
            </a:endParaRPr>
          </a:p>
          <a:p>
            <a:pPr marL="385763" indent="-385763">
              <a:buClrTx/>
              <a:buSzPct val="100000"/>
              <a:buFontTx/>
              <a:buAutoNum type="arabicPeriod"/>
            </a:pPr>
            <a:r>
              <a:rPr lang="en-US" sz="2200" dirty="0">
                <a:solidFill>
                  <a:schemeClr val="tx1"/>
                </a:solidFill>
              </a:rPr>
              <a:t>Identify the structure and content of the revised </a:t>
            </a:r>
            <a:r>
              <a:rPr lang="en-US" sz="2200" i="1" dirty="0">
                <a:solidFill>
                  <a:schemeClr val="tx1"/>
                </a:solidFill>
              </a:rPr>
              <a:t>Code and Standards</a:t>
            </a:r>
            <a:r>
              <a:rPr lang="en-US" sz="2200" dirty="0">
                <a:solidFill>
                  <a:schemeClr val="tx1"/>
                </a:solidFill>
              </a:rPr>
              <a:t>, including significant changes and how the changes affect CFP</a:t>
            </a:r>
            <a:r>
              <a:rPr lang="en-US" sz="2200" baseline="30000" dirty="0">
                <a:solidFill>
                  <a:schemeClr val="tx1"/>
                </a:solidFill>
              </a:rPr>
              <a:t>®</a:t>
            </a:r>
            <a:r>
              <a:rPr lang="en-US" sz="2200" dirty="0">
                <a:solidFill>
                  <a:schemeClr val="tx1"/>
                </a:solidFill>
              </a:rPr>
              <a:t> professionals. </a:t>
            </a:r>
          </a:p>
          <a:p>
            <a:pPr marL="385763" indent="-385763">
              <a:buClrTx/>
              <a:buSzPct val="100000"/>
              <a:buFontTx/>
              <a:buAutoNum type="arabicPeriod"/>
            </a:pPr>
            <a:r>
              <a:rPr lang="en-US" sz="2200" dirty="0">
                <a:solidFill>
                  <a:schemeClr val="tx1"/>
                </a:solidFill>
              </a:rPr>
              <a:t>Act in accordance with CFP Board's fiduciary duty.  </a:t>
            </a:r>
          </a:p>
          <a:p>
            <a:pPr marL="385763" indent="-385763">
              <a:buClrTx/>
              <a:buSzPct val="100000"/>
              <a:buFontTx/>
              <a:buAutoNum type="arabicPeriod"/>
            </a:pPr>
            <a:r>
              <a:rPr lang="en-US" sz="2200" dirty="0">
                <a:solidFill>
                  <a:schemeClr val="tx1"/>
                </a:solidFill>
              </a:rPr>
              <a:t>Apply the Practice Standards when providing Financial Planning. </a:t>
            </a:r>
          </a:p>
          <a:p>
            <a:pPr marL="385763" indent="-385763">
              <a:buClrTx/>
              <a:buSzPct val="100000"/>
              <a:buFontTx/>
              <a:buAutoNum type="arabicPeriod"/>
            </a:pPr>
            <a:r>
              <a:rPr lang="en-US" sz="2200" dirty="0">
                <a:solidFill>
                  <a:schemeClr val="tx1"/>
                </a:solidFill>
              </a:rPr>
              <a:t>Recognize situations when specific information must be provided to a Client. </a:t>
            </a:r>
          </a:p>
          <a:p>
            <a:pPr marL="385763" indent="-385763">
              <a:buClrTx/>
              <a:buSzPct val="100000"/>
              <a:buFontTx/>
              <a:buAutoNum type="arabicPeriod"/>
            </a:pPr>
            <a:r>
              <a:rPr lang="en-US" sz="2200" dirty="0">
                <a:solidFill>
                  <a:schemeClr val="tx1"/>
                </a:solidFill>
              </a:rPr>
              <a:t>Recognize and avoid, or fully disclose and manage, Material Conflicts of Interest.</a:t>
            </a: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a:t>
            </a:fld>
            <a:endParaRPr lang="en-US" dirty="0"/>
          </a:p>
        </p:txBody>
      </p:sp>
    </p:spTree>
    <p:extLst>
      <p:ext uri="{BB962C8B-B14F-4D97-AF65-F5344CB8AC3E}">
        <p14:creationId xmlns:p14="http://schemas.microsoft.com/office/powerpoint/2010/main" val="9634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7219950" cy="590550"/>
          </a:xfrm>
        </p:spPr>
        <p:txBody>
          <a:bodyPr>
            <a:normAutofit/>
          </a:bodyPr>
          <a:lstStyle/>
          <a:p>
            <a:r>
              <a:rPr lang="en-US" sz="2700" dirty="0">
                <a:solidFill>
                  <a:schemeClr val="tx1"/>
                </a:solidFill>
              </a:rPr>
              <a:t> Apply the New </a:t>
            </a:r>
            <a:r>
              <a:rPr lang="en-US" sz="2700" i="1" dirty="0">
                <a:solidFill>
                  <a:schemeClr val="tx1"/>
                </a:solidFill>
              </a:rPr>
              <a:t>Code &amp; Standards</a:t>
            </a:r>
            <a:endParaRPr lang="en-US" sz="2700" dirty="0">
              <a:solidFill>
                <a:schemeClr val="tx1"/>
              </a:solidFill>
            </a:endParaRPr>
          </a:p>
        </p:txBody>
      </p:sp>
      <p:sp>
        <p:nvSpPr>
          <p:cNvPr id="3" name="Text Placeholder 2"/>
          <p:cNvSpPr>
            <a:spLocks noGrp="1"/>
          </p:cNvSpPr>
          <p:nvPr>
            <p:ph type="body" idx="1"/>
          </p:nvPr>
        </p:nvSpPr>
        <p:spPr>
          <a:xfrm>
            <a:off x="161365" y="607719"/>
            <a:ext cx="8458200" cy="4267200"/>
          </a:xfrm>
        </p:spPr>
        <p:txBody>
          <a:bodyPr>
            <a:normAutofit fontScale="77500" lnSpcReduction="20000"/>
          </a:bodyPr>
          <a:lstStyle/>
          <a:p>
            <a:pPr marL="0" indent="0">
              <a:buNone/>
            </a:pPr>
            <a:r>
              <a:rPr lang="en-US" sz="2800" dirty="0">
                <a:solidFill>
                  <a:schemeClr val="tx1"/>
                </a:solidFill>
              </a:rPr>
              <a:t>Vignette: Practice Standards for the Financial Planning Process</a:t>
            </a:r>
          </a:p>
          <a:p>
            <a:pPr marL="0" indent="0">
              <a:buNone/>
            </a:pPr>
            <a:endParaRPr lang="en-US" dirty="0">
              <a:solidFill>
                <a:schemeClr val="tx1"/>
              </a:solidFill>
            </a:endParaRPr>
          </a:p>
          <a:p>
            <a:pPr marL="0" indent="0">
              <a:buNone/>
            </a:pPr>
            <a:r>
              <a:rPr lang="en-US" dirty="0">
                <a:solidFill>
                  <a:schemeClr val="tx1"/>
                </a:solidFill>
              </a:rPr>
              <a:t>Which of the following statements about this scenario are true?</a:t>
            </a:r>
          </a:p>
          <a:p>
            <a:pPr marL="0" indent="0">
              <a:buNone/>
            </a:pPr>
            <a:r>
              <a:rPr lang="en-US" dirty="0">
                <a:solidFill>
                  <a:schemeClr val="tx1"/>
                </a:solidFill>
              </a:rPr>
              <a:t> </a:t>
            </a:r>
          </a:p>
          <a:p>
            <a:pPr marL="457200" lvl="0" indent="-457200">
              <a:buClrTx/>
              <a:buFont typeface="+mj-lt"/>
              <a:buAutoNum type="alphaUcPeriod"/>
            </a:pPr>
            <a:r>
              <a:rPr lang="en-US" dirty="0">
                <a:solidFill>
                  <a:schemeClr val="tx1"/>
                </a:solidFill>
              </a:rPr>
              <a:t>Lance complied with the first three steps of the Practice Standards by gathering Client data and developing recommendations.  </a:t>
            </a:r>
          </a:p>
          <a:p>
            <a:pPr marL="0" indent="0">
              <a:buClrTx/>
              <a:buNone/>
            </a:pPr>
            <a:r>
              <a:rPr lang="en-US" b="1" dirty="0">
                <a:solidFill>
                  <a:schemeClr val="tx1"/>
                </a:solidFill>
              </a:rPr>
              <a:t> </a:t>
            </a:r>
            <a:endParaRPr lang="en-US" dirty="0">
              <a:solidFill>
                <a:schemeClr val="tx1"/>
              </a:solidFill>
            </a:endParaRPr>
          </a:p>
          <a:p>
            <a:pPr marL="457200" lvl="0" indent="-457200">
              <a:buClrTx/>
              <a:buFont typeface="+mj-lt"/>
              <a:buAutoNum type="alphaUcPeriod" startAt="2"/>
            </a:pPr>
            <a:r>
              <a:rPr lang="en-US" dirty="0">
                <a:solidFill>
                  <a:schemeClr val="tx1"/>
                </a:solidFill>
              </a:rPr>
              <a:t>Lance has not complied with the Practice Standards because he failed to: obtain information from Shelly; analyze the information to assess Shelly’s personal and financial circumstances; and work with Shelly to identify and select goals.  Lance also failed to analyze Shelly’s current course of action prior to recommending an alternative course of action.  </a:t>
            </a:r>
          </a:p>
          <a:p>
            <a:pPr marL="0" indent="0">
              <a:buClrTx/>
              <a:buNone/>
            </a:pPr>
            <a:r>
              <a:rPr lang="en-US" b="1" dirty="0">
                <a:solidFill>
                  <a:schemeClr val="tx1"/>
                </a:solidFill>
              </a:rPr>
              <a:t> </a:t>
            </a:r>
            <a:endParaRPr lang="en-US" dirty="0">
              <a:solidFill>
                <a:schemeClr val="tx1"/>
              </a:solidFill>
            </a:endParaRPr>
          </a:p>
          <a:p>
            <a:pPr marL="457200" indent="-457200">
              <a:buClrTx/>
              <a:buFont typeface="+mj-lt"/>
              <a:buAutoNum type="alphaUcPeriod" startAt="3"/>
            </a:pPr>
            <a:r>
              <a:rPr lang="en-US" dirty="0">
                <a:solidFill>
                  <a:schemeClr val="tx1"/>
                </a:solidFill>
              </a:rPr>
              <a:t>Lance has complied with the Practice Standards because he developed recommendations that he believes are in Shelly’s best interests.  </a:t>
            </a:r>
          </a:p>
          <a:p>
            <a:pPr marL="0" indent="0">
              <a:buNone/>
            </a:pP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50</a:t>
            </a:fld>
            <a:endParaRPr lang="en-US" dirty="0"/>
          </a:p>
        </p:txBody>
      </p:sp>
    </p:spTree>
    <p:extLst>
      <p:ext uri="{BB962C8B-B14F-4D97-AF65-F5344CB8AC3E}">
        <p14:creationId xmlns:p14="http://schemas.microsoft.com/office/powerpoint/2010/main" val="37184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0"/>
            <a:ext cx="7219950" cy="590550"/>
          </a:xfrm>
        </p:spPr>
        <p:txBody>
          <a:bodyPr>
            <a:normAutofit/>
          </a:bodyPr>
          <a:lstStyle/>
          <a:p>
            <a:r>
              <a:rPr lang="en-US" sz="2700" dirty="0">
                <a:solidFill>
                  <a:schemeClr val="tx1"/>
                </a:solidFill>
              </a:rPr>
              <a:t> Apply the New </a:t>
            </a:r>
            <a:r>
              <a:rPr lang="en-US" sz="2700" i="1" dirty="0">
                <a:solidFill>
                  <a:schemeClr val="tx1"/>
                </a:solidFill>
              </a:rPr>
              <a:t>Code &amp; Standards</a:t>
            </a:r>
            <a:endParaRPr lang="en-US" sz="2700" dirty="0">
              <a:solidFill>
                <a:schemeClr val="tx1"/>
              </a:solidFill>
            </a:endParaRPr>
          </a:p>
        </p:txBody>
      </p:sp>
      <p:sp>
        <p:nvSpPr>
          <p:cNvPr id="3" name="Text Placeholder 2"/>
          <p:cNvSpPr>
            <a:spLocks noGrp="1"/>
          </p:cNvSpPr>
          <p:nvPr>
            <p:ph type="body" idx="1"/>
          </p:nvPr>
        </p:nvSpPr>
        <p:spPr>
          <a:xfrm>
            <a:off x="161365" y="607719"/>
            <a:ext cx="8458200" cy="4267200"/>
          </a:xfrm>
        </p:spPr>
        <p:txBody>
          <a:bodyPr>
            <a:normAutofit fontScale="77500" lnSpcReduction="20000"/>
          </a:bodyPr>
          <a:lstStyle/>
          <a:p>
            <a:pPr marL="0" indent="0">
              <a:buNone/>
            </a:pPr>
            <a:r>
              <a:rPr lang="en-US" sz="2800" dirty="0">
                <a:solidFill>
                  <a:schemeClr val="tx1"/>
                </a:solidFill>
              </a:rPr>
              <a:t>Vignette: Practice Standards for the Financial Planning Process</a:t>
            </a:r>
          </a:p>
          <a:p>
            <a:pPr marL="0" indent="0">
              <a:buNone/>
            </a:pPr>
            <a:endParaRPr lang="en-US" sz="2100" b="1" dirty="0">
              <a:solidFill>
                <a:schemeClr val="tx1"/>
              </a:solidFill>
            </a:endParaRPr>
          </a:p>
          <a:p>
            <a:pPr marL="0" indent="0">
              <a:buNone/>
            </a:pPr>
            <a:r>
              <a:rPr lang="en-US" sz="2100" b="1" dirty="0">
                <a:solidFill>
                  <a:schemeClr val="tx1"/>
                </a:solidFill>
              </a:rPr>
              <a:t>Correct Response:</a:t>
            </a:r>
            <a:r>
              <a:rPr lang="en-US" sz="2100" dirty="0">
                <a:solidFill>
                  <a:schemeClr val="tx1"/>
                </a:solidFill>
              </a:rPr>
              <a:t>  B is correct.  The revised Practice Standards for the Financial Planning Process are set forth in Section C of the revised </a:t>
            </a:r>
            <a:r>
              <a:rPr lang="en-US" sz="2100" i="1" dirty="0">
                <a:solidFill>
                  <a:schemeClr val="tx1"/>
                </a:solidFill>
              </a:rPr>
              <a:t>Code and Standards</a:t>
            </a:r>
            <a:r>
              <a:rPr lang="en-US" sz="2100" dirty="0">
                <a:solidFill>
                  <a:schemeClr val="tx1"/>
                </a:solidFill>
              </a:rPr>
              <a:t>.  Under Standards C.1. and C.2., a CFP® professional must obtain information concerning the Client’s personal and financial circumstances needed to fulfill the Scope of the Engagement, analyze the information to assess the Client’s personal and financial circumstances, and then help the Client identify and select goals.  </a:t>
            </a:r>
          </a:p>
          <a:p>
            <a:pPr marL="0" indent="0">
              <a:buNone/>
            </a:pPr>
            <a:endParaRPr lang="en-US" sz="2100" dirty="0">
              <a:solidFill>
                <a:schemeClr val="tx1"/>
              </a:solidFill>
            </a:endParaRPr>
          </a:p>
          <a:p>
            <a:pPr marL="0" indent="0">
              <a:buNone/>
            </a:pPr>
            <a:r>
              <a:rPr lang="en-US" sz="2100" dirty="0">
                <a:solidFill>
                  <a:schemeClr val="tx1"/>
                </a:solidFill>
              </a:rPr>
              <a:t>The purpose of this revised process is to understand the Client’s personal and financial circumstances before working collaboratively with the Client to identify and select goals.  Standard C.3. also requires a CFP® professional to analyze a Client’s current course of action and then analyze potential alternative courses of action, which Lance did not do in this case.  A is incorrect because it reflects the process that was in place under the prior version of the Practice Standards.  C is incorrect because Lance’s belief that his recommendations are in the best interests of Shelly does not mean Lance complied with the Practice Standards.  </a:t>
            </a:r>
          </a:p>
          <a:p>
            <a:pPr marL="0" indent="0">
              <a:buNone/>
            </a:pP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51</a:t>
            </a:fld>
            <a:endParaRPr lang="en-US" dirty="0"/>
          </a:p>
        </p:txBody>
      </p:sp>
    </p:spTree>
    <p:extLst>
      <p:ext uri="{BB962C8B-B14F-4D97-AF65-F5344CB8AC3E}">
        <p14:creationId xmlns:p14="http://schemas.microsoft.com/office/powerpoint/2010/main" val="2402514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07253"/>
            <a:ext cx="7848600" cy="1865126"/>
          </a:xfrm>
          <a:prstGeom prst="rect">
            <a:avLst/>
          </a:prstGeom>
        </p:spPr>
        <p:txBody>
          <a:bodyPr wrap="square">
            <a:spAutoFit/>
          </a:bodyPr>
          <a:lstStyle/>
          <a:p>
            <a:pPr>
              <a:lnSpc>
                <a:spcPct val="80000"/>
              </a:lnSpc>
            </a:pPr>
            <a:r>
              <a:rPr lang="en-US" sz="4800" b="1" cap="all" dirty="0">
                <a:solidFill>
                  <a:srgbClr val="FDC82F"/>
                </a:solidFill>
              </a:rPr>
              <a:t>Information that must be provided to the client</a:t>
            </a:r>
            <a:endParaRPr lang="en-US" sz="4800" b="1" i="1"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4</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5210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 y="-16476"/>
            <a:ext cx="7204089" cy="590550"/>
          </a:xfrm>
        </p:spPr>
        <p:txBody>
          <a:bodyPr>
            <a:normAutofit/>
          </a:bodyPr>
          <a:lstStyle/>
          <a:p>
            <a:r>
              <a:rPr lang="en-US" sz="2700" dirty="0">
                <a:solidFill>
                  <a:schemeClr val="tx1"/>
                </a:solidFill>
              </a:rPr>
              <a:t>Providing Information to a Client</a:t>
            </a:r>
          </a:p>
        </p:txBody>
      </p:sp>
      <p:sp>
        <p:nvSpPr>
          <p:cNvPr id="3" name="Text Placeholder 2"/>
          <p:cNvSpPr>
            <a:spLocks noGrp="1"/>
          </p:cNvSpPr>
          <p:nvPr>
            <p:ph type="body" idx="1"/>
          </p:nvPr>
        </p:nvSpPr>
        <p:spPr/>
        <p:txBody>
          <a:bodyPr/>
          <a:lstStyle/>
          <a:p>
            <a:pPr marL="0" indent="0">
              <a:buNone/>
            </a:pPr>
            <a:endParaRPr lang="en-US" dirty="0"/>
          </a:p>
          <a:p>
            <a:pPr marL="0" indent="0">
              <a:buNone/>
            </a:pPr>
            <a:endParaRPr lang="en-US" dirty="0"/>
          </a:p>
        </p:txBody>
      </p:sp>
      <p:sp>
        <p:nvSpPr>
          <p:cNvPr id="4" name="Rectangle 3"/>
          <p:cNvSpPr/>
          <p:nvPr/>
        </p:nvSpPr>
        <p:spPr>
          <a:xfrm>
            <a:off x="244461" y="1047750"/>
            <a:ext cx="8382000" cy="3231654"/>
          </a:xfrm>
          <a:prstGeom prst="rect">
            <a:avLst/>
          </a:prstGeom>
        </p:spPr>
        <p:txBody>
          <a:bodyPr wrap="square">
            <a:spAutoFit/>
          </a:bodyPr>
          <a:lstStyle/>
          <a:p>
            <a:pPr marL="342900" indent="-342900">
              <a:buClr>
                <a:schemeClr val="accent6"/>
              </a:buClr>
              <a:buFont typeface="Arial" panose="020B0604020202020204" pitchFamily="34" charset="0"/>
              <a:buChar char="•"/>
            </a:pPr>
            <a:r>
              <a:rPr lang="en-US" sz="2400" dirty="0">
                <a:solidFill>
                  <a:sysClr val="windowText" lastClr="000000"/>
                </a:solidFill>
              </a:rPr>
              <a:t>Timing, delivery, and updating requirements</a:t>
            </a:r>
          </a:p>
          <a:p>
            <a:pPr lvl="0" hangingPunct="1">
              <a:buClr>
                <a:schemeClr val="accent6"/>
              </a:buClr>
            </a:pPr>
            <a:endParaRPr lang="en-US" sz="1000" dirty="0">
              <a:solidFill>
                <a:sysClr val="windowText" lastClr="000000"/>
              </a:solidFill>
            </a:endParaRPr>
          </a:p>
          <a:p>
            <a:pPr marL="342900" lvl="0" indent="-342900" hangingPunct="1">
              <a:buClr>
                <a:schemeClr val="accent6"/>
              </a:buClr>
              <a:buFont typeface="Arial" panose="020B0604020202020204" pitchFamily="34" charset="0"/>
              <a:buChar char="•"/>
            </a:pPr>
            <a:r>
              <a:rPr lang="en-US" sz="2400" dirty="0">
                <a:solidFill>
                  <a:sysClr val="windowText" lastClr="000000"/>
                </a:solidFill>
              </a:rPr>
              <a:t>Eight categories of information must be provided</a:t>
            </a:r>
          </a:p>
          <a:p>
            <a:pPr lvl="0" hangingPunct="1">
              <a:buClr>
                <a:schemeClr val="accent6"/>
              </a:buClr>
            </a:pPr>
            <a:endParaRPr lang="en-US" sz="1000" dirty="0">
              <a:solidFill>
                <a:sysClr val="windowText" lastClr="000000"/>
              </a:solidFill>
            </a:endParaRPr>
          </a:p>
          <a:p>
            <a:pPr marL="342900" lvl="0" indent="-342900" hangingPunct="1">
              <a:buClr>
                <a:schemeClr val="accent6"/>
              </a:buClr>
              <a:buFont typeface="Arial" panose="020B0604020202020204" pitchFamily="34" charset="0"/>
              <a:buChar char="•"/>
            </a:pPr>
            <a:r>
              <a:rPr lang="en-US" sz="2400" dirty="0">
                <a:solidFill>
                  <a:sysClr val="windowText" lastClr="000000"/>
                </a:solidFill>
              </a:rPr>
              <a:t>Additional requirements when providing Financial Planning</a:t>
            </a:r>
          </a:p>
          <a:p>
            <a:pPr marL="342900" lvl="0" indent="-342900" hangingPunct="1">
              <a:buClr>
                <a:schemeClr val="accent6"/>
              </a:buClr>
              <a:buFont typeface="Arial" panose="020B0604020202020204" pitchFamily="34" charset="0"/>
              <a:buChar char="•"/>
            </a:pPr>
            <a:endParaRPr lang="en-US" sz="24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marL="342900" lvl="0" indent="-342900" hangingPunct="1">
              <a:buClr>
                <a:schemeClr val="accent6"/>
              </a:buClr>
              <a:buFont typeface="Arial" panose="020B0604020202020204" pitchFamily="34" charset="0"/>
              <a:buChar char="•"/>
            </a:pPr>
            <a:endParaRPr lang="en-US" sz="240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53</a:t>
            </a:fld>
            <a:endParaRPr lang="en-US" dirty="0"/>
          </a:p>
        </p:txBody>
      </p:sp>
    </p:spTree>
    <p:extLst>
      <p:ext uri="{BB962C8B-B14F-4D97-AF65-F5344CB8AC3E}">
        <p14:creationId xmlns:p14="http://schemas.microsoft.com/office/powerpoint/2010/main" val="3000291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itle 3"/>
          <p:cNvSpPr txBox="1">
            <a:spLocks noGrp="1"/>
          </p:cNvSpPr>
          <p:nvPr>
            <p:ph type="title"/>
          </p:nvPr>
        </p:nvSpPr>
        <p:spPr>
          <a:xfrm>
            <a:off x="0" y="-8238"/>
            <a:ext cx="6705600" cy="590550"/>
          </a:xfrm>
          <a:prstGeom prst="rect">
            <a:avLst/>
          </a:prstGeom>
        </p:spPr>
        <p:txBody>
          <a:bodyPr>
            <a:normAutofit/>
          </a:bodyPr>
          <a:lstStyle/>
          <a:p>
            <a:pPr hangingPunct="0"/>
            <a:r>
              <a:rPr lang="en-US" sz="3000" dirty="0">
                <a:solidFill>
                  <a:prstClr val="black"/>
                </a:solidFill>
              </a:rPr>
              <a:t>Timing, Delivery, and Updating</a:t>
            </a:r>
            <a:endParaRPr sz="2700" dirty="0">
              <a:solidFill>
                <a:prstClr val="black"/>
              </a:solidFill>
            </a:endParaRPr>
          </a:p>
        </p:txBody>
      </p:sp>
      <p:graphicFrame>
        <p:nvGraphicFramePr>
          <p:cNvPr id="2" name="Diagram 1"/>
          <p:cNvGraphicFramePr/>
          <p:nvPr>
            <p:extLst>
              <p:ext uri="{D42A27DB-BD31-4B8C-83A1-F6EECF244321}">
                <p14:modId xmlns:p14="http://schemas.microsoft.com/office/powerpoint/2010/main" val="4177616079"/>
              </p:ext>
            </p:extLst>
          </p:nvPr>
        </p:nvGraphicFramePr>
        <p:xfrm>
          <a:off x="602349" y="3409950"/>
          <a:ext cx="4586501" cy="379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54</a:t>
            </a:fld>
            <a:endParaRPr lang="en-US" dirty="0"/>
          </a:p>
        </p:txBody>
      </p:sp>
      <p:sp>
        <p:nvSpPr>
          <p:cNvPr id="7" name="TextBox 6"/>
          <p:cNvSpPr txBox="1"/>
          <p:nvPr/>
        </p:nvSpPr>
        <p:spPr>
          <a:xfrm>
            <a:off x="419100" y="634904"/>
            <a:ext cx="8458200" cy="3785652"/>
          </a:xfrm>
          <a:prstGeom prst="rect">
            <a:avLst/>
          </a:prstGeom>
          <a:noFill/>
        </p:spPr>
        <p:txBody>
          <a:bodyPr wrap="square" rtlCol="0">
            <a:spAutoFit/>
          </a:bodyPr>
          <a:lstStyle/>
          <a:p>
            <a:pPr lvl="0"/>
            <a:r>
              <a:rPr lang="en-US" sz="2200" b="1" dirty="0">
                <a:latin typeface="Arial" panose="020B0604020202020204" pitchFamily="34" charset="0"/>
                <a:cs typeface="Arial" panose="020B0604020202020204" pitchFamily="34" charset="0"/>
              </a:rPr>
              <a:t>Timing:</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Prior to or at the time of the Engagement</a:t>
            </a:r>
          </a:p>
          <a:p>
            <a:pPr lvl="0">
              <a:buClr>
                <a:schemeClr val="accent6"/>
              </a:buClr>
            </a:pPr>
            <a:endParaRPr lang="en-US" sz="1000" dirty="0">
              <a:latin typeface="Arial" panose="020B0604020202020204" pitchFamily="34" charset="0"/>
              <a:cs typeface="Arial" panose="020B0604020202020204" pitchFamily="34" charset="0"/>
            </a:endParaRPr>
          </a:p>
          <a:p>
            <a:pPr lvl="0">
              <a:buClr>
                <a:schemeClr val="accent6"/>
              </a:buClr>
            </a:pPr>
            <a:r>
              <a:rPr lang="en-US" sz="2200" b="1" dirty="0">
                <a:latin typeface="Arial" panose="020B0604020202020204" pitchFamily="34" charset="0"/>
                <a:cs typeface="Arial" panose="020B0604020202020204" pitchFamily="34" charset="0"/>
              </a:rPr>
              <a:t>Delivery:</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Financial Advice: No written requirement, but must document</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Financial Planning: Provide in one or more written documents</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Material Conflicts of Interest: Not required to be provided in writing, but evidence of oral disclosure will be given such weight</a:t>
            </a:r>
          </a:p>
          <a:p>
            <a:pPr lvl="0"/>
            <a:endParaRPr lang="en-US" sz="1000" dirty="0">
              <a:latin typeface="Arial" panose="020B0604020202020204" pitchFamily="34" charset="0"/>
              <a:cs typeface="Arial" panose="020B0604020202020204" pitchFamily="34" charset="0"/>
            </a:endParaRPr>
          </a:p>
          <a:p>
            <a:pPr lvl="0">
              <a:buClr>
                <a:schemeClr val="accent6"/>
              </a:buClr>
            </a:pPr>
            <a:r>
              <a:rPr lang="en-US" sz="2200" b="1" dirty="0">
                <a:latin typeface="Arial" panose="020B0604020202020204" pitchFamily="34" charset="0"/>
                <a:cs typeface="Arial" panose="020B0604020202020204" pitchFamily="34" charset="0"/>
              </a:rPr>
              <a:t>Updating:</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Ongoing duty to provide Client with a Material change or update</a:t>
            </a:r>
          </a:p>
          <a:p>
            <a:pPr marL="285750" lvl="0" indent="-285750">
              <a:buClr>
                <a:schemeClr val="accent6"/>
              </a:buClr>
              <a:buFont typeface="Arial" panose="020B0604020202020204" pitchFamily="34" charset="0"/>
              <a:buChar char="•"/>
            </a:pPr>
            <a:r>
              <a:rPr lang="en-US" sz="2200" dirty="0">
                <a:latin typeface="Arial" panose="020B0604020202020204" pitchFamily="34" charset="0"/>
                <a:cs typeface="Arial" panose="020B0604020202020204" pitchFamily="34" charset="0"/>
              </a:rPr>
              <a:t>Updates to disciplinary history or bankruptcies within 90 days</a:t>
            </a:r>
          </a:p>
        </p:txBody>
      </p:sp>
    </p:spTree>
    <p:extLst>
      <p:ext uri="{BB962C8B-B14F-4D97-AF65-F5344CB8AC3E}">
        <p14:creationId xmlns:p14="http://schemas.microsoft.com/office/powerpoint/2010/main" val="33335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itle 3"/>
          <p:cNvSpPr txBox="1">
            <a:spLocks noGrp="1"/>
          </p:cNvSpPr>
          <p:nvPr>
            <p:ph type="title"/>
          </p:nvPr>
        </p:nvSpPr>
        <p:spPr>
          <a:xfrm>
            <a:off x="6178" y="0"/>
            <a:ext cx="8267700" cy="579352"/>
          </a:xfrm>
          <a:prstGeom prst="rect">
            <a:avLst/>
          </a:prstGeom>
        </p:spPr>
        <p:txBody>
          <a:bodyPr>
            <a:normAutofit/>
          </a:bodyPr>
          <a:lstStyle/>
          <a:p>
            <a:pPr hangingPunct="0"/>
            <a:r>
              <a:rPr lang="en-US" sz="2700" dirty="0">
                <a:solidFill>
                  <a:prstClr val="black"/>
                </a:solidFill>
              </a:rPr>
              <a:t>The Information That Must Be Provided</a:t>
            </a:r>
            <a:endParaRPr sz="2700" dirty="0">
              <a:solidFill>
                <a:prstClr val="black"/>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55</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893503921"/>
              </p:ext>
            </p:extLst>
          </p:nvPr>
        </p:nvGraphicFramePr>
        <p:xfrm>
          <a:off x="152400" y="690659"/>
          <a:ext cx="8915400" cy="4572000"/>
        </p:xfrm>
        <a:graphic>
          <a:graphicData uri="http://schemas.openxmlformats.org/drawingml/2006/table">
            <a:tbl>
              <a:tblPr firstRow="1" bandRow="1">
                <a:tableStyleId>{D7AC3CCA-C797-4891-BE02-D94E43425B78}</a:tableStyleId>
              </a:tblPr>
              <a:tblGrid>
                <a:gridCol w="8915400">
                  <a:extLst>
                    <a:ext uri="{9D8B030D-6E8A-4147-A177-3AD203B41FA5}">
                      <a16:colId xmlns:a16="http://schemas.microsoft.com/office/drawing/2014/main" val="1292061997"/>
                    </a:ext>
                  </a:extLst>
                </a:gridCol>
              </a:tblGrid>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t>A description of the services and products to be provided</a:t>
                      </a:r>
                      <a:endParaRPr lang="en-US" sz="1800" b="0" kern="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4358420"/>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t>How the Client pays for the products and services, and a description of the additional types of costs the Client may incur</a:t>
                      </a:r>
                      <a:endParaRPr lang="en-US" sz="1800" b="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0010740"/>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t>How the CFP</a:t>
                      </a:r>
                      <a:r>
                        <a:rPr lang="en-US" sz="1800" kern="1200" baseline="30000" dirty="0"/>
                        <a:t>®</a:t>
                      </a:r>
                      <a:r>
                        <a:rPr lang="en-US" sz="1800" kern="1200" dirty="0"/>
                        <a:t> professional, the CFP</a:t>
                      </a:r>
                      <a:r>
                        <a:rPr lang="en-US" sz="1800" kern="1200" baseline="30000" dirty="0"/>
                        <a:t>®</a:t>
                      </a:r>
                      <a:r>
                        <a:rPr lang="en-US" sz="1800" kern="1200" dirty="0"/>
                        <a:t> Professional’s Firm, and any Related Party are compensated for providing</a:t>
                      </a:r>
                      <a:r>
                        <a:rPr lang="en-US" sz="1800" kern="1200" baseline="0" dirty="0"/>
                        <a:t> the products and services</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208261"/>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t>Relevant pubic websites that have information about public discipline and bankruptcies</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3833527"/>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Other information that is Material to a Client’s decision to engage or continue to engage</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2193003"/>
                  </a:ext>
                </a:extLst>
              </a:tr>
              <a:tr h="3397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Full disclosure of all Material Conflicts of Interest</a:t>
                      </a:r>
                    </a:p>
                  </a:txBody>
                  <a:tcPr/>
                </a:tc>
                <a:extLst>
                  <a:ext uri="{0D108BD9-81ED-4DB2-BD59-A6C34878D82A}">
                    <a16:rowId xmlns:a16="http://schemas.microsoft.com/office/drawing/2014/main" val="495278638"/>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Policies regarding the protection, handling, and sharing of non-public personal information</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1232587"/>
                  </a:ext>
                </a:extLst>
              </a:tr>
              <a:tr h="5864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Any arrangement involving compensation or other economic benefit for recommending other persons</a:t>
                      </a:r>
                      <a:endParaRPr lang="en-US" sz="1800" kern="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936233"/>
                  </a:ext>
                </a:extLst>
              </a:tr>
            </a:tbl>
          </a:graphicData>
        </a:graphic>
      </p:graphicFrame>
    </p:spTree>
    <p:extLst>
      <p:ext uri="{BB962C8B-B14F-4D97-AF65-F5344CB8AC3E}">
        <p14:creationId xmlns:p14="http://schemas.microsoft.com/office/powerpoint/2010/main" val="3685906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89005"/>
          </a:xfrm>
        </p:spPr>
        <p:txBody>
          <a:bodyPr>
            <a:normAutofit/>
          </a:bodyPr>
          <a:lstStyle/>
          <a:p>
            <a:r>
              <a:rPr lang="en-US" sz="2700" dirty="0">
                <a:solidFill>
                  <a:schemeClr val="tx1"/>
                </a:solidFill>
              </a:rPr>
              <a:t>Terms of Engagement</a:t>
            </a:r>
          </a:p>
        </p:txBody>
      </p:sp>
      <p:sp>
        <p:nvSpPr>
          <p:cNvPr id="3" name="Content Placeholder 2"/>
          <p:cNvSpPr>
            <a:spLocks noGrp="1"/>
          </p:cNvSpPr>
          <p:nvPr>
            <p:ph idx="1"/>
          </p:nvPr>
        </p:nvSpPr>
        <p:spPr>
          <a:xfrm>
            <a:off x="533400" y="1428750"/>
            <a:ext cx="7924800" cy="2765822"/>
          </a:xfrm>
        </p:spPr>
        <p:txBody>
          <a:bodyPr/>
          <a:lstStyle/>
          <a:p>
            <a:pPr marL="0" indent="0">
              <a:buNone/>
            </a:pPr>
            <a:r>
              <a:rPr lang="en-US" dirty="0">
                <a:solidFill>
                  <a:schemeClr val="tx1"/>
                </a:solidFill>
              </a:rPr>
              <a:t>When Providing Financial Planning: The Terms of the Engagement include: </a:t>
            </a:r>
          </a:p>
          <a:p>
            <a:pPr marL="0" indent="0">
              <a:buNone/>
            </a:pPr>
            <a:r>
              <a:rPr lang="en-US" dirty="0">
                <a:solidFill>
                  <a:schemeClr val="tx1"/>
                </a:solidFill>
              </a:rPr>
              <a:t>	(a) the Scope of the Engagement and any limitations, </a:t>
            </a:r>
          </a:p>
          <a:p>
            <a:pPr marL="0" indent="0">
              <a:buNone/>
            </a:pPr>
            <a:r>
              <a:rPr lang="en-US" dirty="0">
                <a:solidFill>
                  <a:schemeClr val="tx1"/>
                </a:solidFill>
              </a:rPr>
              <a:t>	(b) when the services will be provided, and </a:t>
            </a:r>
          </a:p>
          <a:p>
            <a:pPr marL="0" indent="0">
              <a:buNone/>
            </a:pPr>
            <a:r>
              <a:rPr lang="en-US" dirty="0">
                <a:solidFill>
                  <a:schemeClr val="tx1"/>
                </a:solidFill>
              </a:rPr>
              <a:t>	(c) the Client’s Responsibilities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56</a:t>
            </a:fld>
            <a:endParaRPr lang="en-US" dirty="0"/>
          </a:p>
        </p:txBody>
      </p:sp>
    </p:spTree>
    <p:extLst>
      <p:ext uri="{BB962C8B-B14F-4D97-AF65-F5344CB8AC3E}">
        <p14:creationId xmlns:p14="http://schemas.microsoft.com/office/powerpoint/2010/main" val="148068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a:bodyPr>
          <a:lstStyle/>
          <a:p>
            <a:r>
              <a:rPr lang="en-US" sz="2700" dirty="0">
                <a:solidFill>
                  <a:schemeClr val="tx1"/>
                </a:solidFill>
              </a:rPr>
              <a:t>Quick Review</a:t>
            </a:r>
          </a:p>
        </p:txBody>
      </p:sp>
      <p:sp>
        <p:nvSpPr>
          <p:cNvPr id="4" name="Rectangle 3"/>
          <p:cNvSpPr/>
          <p:nvPr/>
        </p:nvSpPr>
        <p:spPr>
          <a:xfrm>
            <a:off x="228600" y="1200150"/>
            <a:ext cx="8382000" cy="707886"/>
          </a:xfrm>
          <a:prstGeom prst="rect">
            <a:avLst/>
          </a:prstGeom>
        </p:spPr>
        <p:txBody>
          <a:bodyPr wrap="square">
            <a:spAutoFit/>
          </a:bodyPr>
          <a:lstStyle/>
          <a:p>
            <a:pPr marL="342900" lvl="0" indent="-342900" hangingPunct="1">
              <a:buClr>
                <a:schemeClr val="accent6"/>
              </a:buClr>
              <a:buFont typeface="Arial" panose="020B0604020202020204" pitchFamily="34" charset="0"/>
              <a:buChar char="•"/>
            </a:pPr>
            <a:endParaRPr lang="en-US" sz="2000" dirty="0">
              <a:solidFill>
                <a:sysClr val="windowText" lastClr="000000"/>
              </a:solidFill>
            </a:endParaRPr>
          </a:p>
          <a:p>
            <a:pPr lvl="0" hangingPunct="1">
              <a:buClr>
                <a:schemeClr val="accent6"/>
              </a:buClr>
            </a:pPr>
            <a:endParaRPr lang="en-US" sz="2000" dirty="0">
              <a:solidFill>
                <a:sysClr val="windowText" lastClr="000000"/>
              </a:solidFill>
            </a:endParaRP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57</a:t>
            </a:fld>
            <a:endParaRPr lang="en-US" dirty="0"/>
          </a:p>
        </p:txBody>
      </p:sp>
      <p:sp>
        <p:nvSpPr>
          <p:cNvPr id="3" name="Rounded Rectangle 2"/>
          <p:cNvSpPr/>
          <p:nvPr/>
        </p:nvSpPr>
        <p:spPr>
          <a:xfrm>
            <a:off x="905904" y="1561816"/>
            <a:ext cx="7027391" cy="191924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lvl="0" hangingPunct="1">
              <a:buClr>
                <a:schemeClr val="accent6"/>
              </a:buClr>
            </a:pPr>
            <a:endParaRPr lang="en-US" sz="2400" dirty="0">
              <a:solidFill>
                <a:sysClr val="windowText" lastClr="000000"/>
              </a:solidFill>
            </a:endParaRPr>
          </a:p>
          <a:p>
            <a:pPr marL="342900" lvl="0" indent="-342900" hangingPunct="1">
              <a:buClr>
                <a:schemeClr val="accent6"/>
              </a:buClr>
              <a:buFont typeface="Wingdings" panose="05000000000000000000" pitchFamily="2" charset="2"/>
              <a:buChar char="ü"/>
            </a:pPr>
            <a:r>
              <a:rPr lang="en-US" sz="3200" dirty="0">
                <a:ln>
                  <a:solidFill>
                    <a:srgbClr val="86702C"/>
                  </a:solidFill>
                </a:ln>
                <a:solidFill>
                  <a:sysClr val="windowText" lastClr="000000"/>
                </a:solidFill>
              </a:rPr>
              <a:t> Information provided to Clients</a:t>
            </a:r>
          </a:p>
          <a:p>
            <a:pPr marL="342900" indent="-342900">
              <a:buClr>
                <a:schemeClr val="accent6"/>
              </a:buClr>
              <a:buFont typeface="Wingdings" panose="05000000000000000000" pitchFamily="2" charset="2"/>
              <a:buChar char="ü"/>
            </a:pPr>
            <a:r>
              <a:rPr lang="en-US" sz="3200" b="1" dirty="0">
                <a:ln>
                  <a:solidFill>
                    <a:srgbClr val="86702C"/>
                  </a:solidFill>
                </a:ln>
                <a:solidFill>
                  <a:sysClr val="windowText" lastClr="000000"/>
                </a:solidFill>
              </a:rPr>
              <a:t> Timing</a:t>
            </a:r>
            <a:r>
              <a:rPr lang="en-US" sz="3200" dirty="0">
                <a:ln>
                  <a:solidFill>
                    <a:srgbClr val="86702C"/>
                  </a:solidFill>
                </a:ln>
                <a:solidFill>
                  <a:sysClr val="windowText" lastClr="000000"/>
                </a:solidFill>
              </a:rPr>
              <a:t>, </a:t>
            </a:r>
            <a:r>
              <a:rPr lang="en-US" sz="3200" b="1" dirty="0">
                <a:ln>
                  <a:solidFill>
                    <a:srgbClr val="86702C"/>
                  </a:solidFill>
                </a:ln>
                <a:solidFill>
                  <a:sysClr val="windowText" lastClr="000000"/>
                </a:solidFill>
              </a:rPr>
              <a:t>Delivery</a:t>
            </a:r>
            <a:r>
              <a:rPr lang="en-US" sz="3200" dirty="0">
                <a:ln>
                  <a:solidFill>
                    <a:srgbClr val="86702C"/>
                  </a:solidFill>
                </a:ln>
                <a:solidFill>
                  <a:sysClr val="windowText" lastClr="000000"/>
                </a:solidFill>
              </a:rPr>
              <a:t>, and </a:t>
            </a:r>
            <a:r>
              <a:rPr lang="en-US" sz="3200" b="1" dirty="0">
                <a:ln>
                  <a:solidFill>
                    <a:srgbClr val="86702C"/>
                  </a:solidFill>
                </a:ln>
                <a:solidFill>
                  <a:sysClr val="windowText" lastClr="000000"/>
                </a:solidFill>
              </a:rPr>
              <a:t>Updating</a:t>
            </a:r>
          </a:p>
          <a:p>
            <a:pPr lvl="0" hangingPunct="1">
              <a:buClr>
                <a:schemeClr val="accent6"/>
              </a:buClr>
            </a:pPr>
            <a:endParaRPr lang="en-US" sz="3000" dirty="0">
              <a:ln>
                <a:solidFill>
                  <a:srgbClr val="86702C"/>
                </a:solidFill>
              </a:ln>
              <a:solidFill>
                <a:sysClr val="windowText" lastClr="000000"/>
              </a:solidFill>
            </a:endParaRPr>
          </a:p>
        </p:txBody>
      </p:sp>
    </p:spTree>
    <p:extLst>
      <p:ext uri="{BB962C8B-B14F-4D97-AF65-F5344CB8AC3E}">
        <p14:creationId xmlns:p14="http://schemas.microsoft.com/office/powerpoint/2010/main" val="3005390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 Apply the New </a:t>
            </a:r>
            <a:r>
              <a:rPr lang="en-US" sz="2700" i="1" dirty="0">
                <a:solidFill>
                  <a:schemeClr val="tx1"/>
                </a:solidFill>
              </a:rPr>
              <a:t>Code &amp; Standards</a:t>
            </a:r>
            <a:endParaRPr lang="en-US" sz="2700" dirty="0">
              <a:solidFill>
                <a:schemeClr val="tx1"/>
              </a:solidFill>
            </a:endParaRPr>
          </a:p>
        </p:txBody>
      </p:sp>
      <p:sp>
        <p:nvSpPr>
          <p:cNvPr id="3" name="Text Placeholder 2"/>
          <p:cNvSpPr>
            <a:spLocks noGrp="1"/>
          </p:cNvSpPr>
          <p:nvPr>
            <p:ph type="body" idx="1"/>
          </p:nvPr>
        </p:nvSpPr>
        <p:spPr>
          <a:xfrm>
            <a:off x="381000" y="742950"/>
            <a:ext cx="8458200" cy="3886200"/>
          </a:xfrm>
        </p:spPr>
        <p:txBody>
          <a:bodyPr>
            <a:noAutofit/>
          </a:bodyPr>
          <a:lstStyle/>
          <a:p>
            <a:pPr marL="57150" indent="0">
              <a:buNone/>
            </a:pPr>
            <a:r>
              <a:rPr lang="en-US" sz="2200" dirty="0">
                <a:solidFill>
                  <a:schemeClr val="tx1"/>
                </a:solidFill>
              </a:rPr>
              <a:t>Vignette: Provide Information to a Client</a:t>
            </a:r>
          </a:p>
          <a:p>
            <a:pPr marL="0" indent="0">
              <a:buNone/>
            </a:pPr>
            <a:endParaRPr lang="en-US" sz="1600" dirty="0">
              <a:solidFill>
                <a:schemeClr val="tx1"/>
              </a:solidFill>
            </a:endParaRPr>
          </a:p>
          <a:p>
            <a:pPr marL="0" indent="0">
              <a:buNone/>
            </a:pPr>
            <a:r>
              <a:rPr lang="en-US" sz="1600" dirty="0">
                <a:solidFill>
                  <a:schemeClr val="tx1"/>
                </a:solidFill>
              </a:rPr>
              <a:t>Carlos is a CFP</a:t>
            </a:r>
            <a:r>
              <a:rPr lang="en-US" sz="1600" baseline="30000" dirty="0">
                <a:solidFill>
                  <a:schemeClr val="tx1"/>
                </a:solidFill>
              </a:rPr>
              <a:t>®</a:t>
            </a:r>
            <a:r>
              <a:rPr lang="en-US" sz="1600" dirty="0">
                <a:solidFill>
                  <a:schemeClr val="tx1"/>
                </a:solidFill>
              </a:rPr>
              <a:t> professional with no bankruptcy or disciplinary history.  Jayla, a prospect, meets with Carlos and hires him for Financial Advice not requiring Financial Planning.  Carlos orally discloses all Material Conflicts of Interest.  Both sign a written Engagement describing the services and products to be provided, how Jayla pays for them, the additional types of costs Jayla may incur, and how Carlos, his firm, and Related Parties are compensated for providing the products and services.  The agreement makes Jayla responsible for implementation, monitoring, and updating.  Carlos provides another document describing his firm’s policies regarding the protection, handling, and sharing of Jayla’s non-public personal information.     </a:t>
            </a:r>
          </a:p>
          <a:p>
            <a:pPr marL="0" indent="0">
              <a:buNone/>
            </a:pPr>
            <a:r>
              <a:rPr lang="en-US" sz="1600" dirty="0">
                <a:solidFill>
                  <a:schemeClr val="tx1"/>
                </a:solidFill>
              </a:rPr>
              <a:t> </a:t>
            </a:r>
          </a:p>
          <a:p>
            <a:pPr marL="0" indent="0">
              <a:buNone/>
            </a:pPr>
            <a:r>
              <a:rPr lang="en-US" sz="1600" dirty="0">
                <a:solidFill>
                  <a:schemeClr val="tx1"/>
                </a:solidFill>
              </a:rPr>
              <a:t>Has Carlos provided the required information to Jayla?</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58</a:t>
            </a:fld>
            <a:endParaRPr lang="en-US" dirty="0"/>
          </a:p>
        </p:txBody>
      </p:sp>
    </p:spTree>
    <p:extLst>
      <p:ext uri="{BB962C8B-B14F-4D97-AF65-F5344CB8AC3E}">
        <p14:creationId xmlns:p14="http://schemas.microsoft.com/office/powerpoint/2010/main" val="3757423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 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598788"/>
            <a:ext cx="8458200" cy="3886200"/>
          </a:xfrm>
        </p:spPr>
        <p:txBody>
          <a:bodyPr>
            <a:noAutofit/>
          </a:bodyPr>
          <a:lstStyle/>
          <a:p>
            <a:pPr marL="57150" indent="0">
              <a:buNone/>
            </a:pPr>
            <a:r>
              <a:rPr lang="en-US" sz="2200" dirty="0">
                <a:solidFill>
                  <a:schemeClr val="tx1"/>
                </a:solidFill>
              </a:rPr>
              <a:t>Vignette: Provide Information to a Client</a:t>
            </a:r>
          </a:p>
          <a:p>
            <a:pPr lvl="0">
              <a:buFont typeface="+mj-lt"/>
              <a:buAutoNum type="alphaUcPeriod"/>
            </a:pPr>
            <a:r>
              <a:rPr lang="en-US" sz="1600" dirty="0">
                <a:solidFill>
                  <a:schemeClr val="tx1"/>
                </a:solidFill>
              </a:rPr>
              <a:t>Carlos has provided the required information  set forth in the revised </a:t>
            </a:r>
            <a:r>
              <a:rPr lang="en-US" sz="1600" i="1" dirty="0">
                <a:solidFill>
                  <a:schemeClr val="tx1"/>
                </a:solidFill>
              </a:rPr>
              <a:t>Code and Standards</a:t>
            </a:r>
            <a:r>
              <a:rPr lang="en-US" sz="1600" dirty="0">
                <a:solidFill>
                  <a:schemeClr val="tx1"/>
                </a:solidFill>
              </a:rPr>
              <a:t>. </a:t>
            </a:r>
          </a:p>
          <a:p>
            <a:pPr>
              <a:buFont typeface="+mj-lt"/>
              <a:buAutoNum type="alphaUcPeriod"/>
            </a:pPr>
            <a:endParaRPr lang="en-US" sz="1600" dirty="0">
              <a:solidFill>
                <a:schemeClr val="tx1"/>
              </a:solidFill>
            </a:endParaRPr>
          </a:p>
          <a:p>
            <a:pPr lvl="0">
              <a:buFont typeface="+mj-lt"/>
              <a:buAutoNum type="alphaUcPeriod"/>
            </a:pPr>
            <a:r>
              <a:rPr lang="en-US" sz="1600" dirty="0">
                <a:solidFill>
                  <a:schemeClr val="tx1"/>
                </a:solidFill>
              </a:rPr>
              <a:t>Carlos has not provided the required information to Jayla because he cannot say that a Client is responsible for implementation, monitoring, and updating.</a:t>
            </a:r>
          </a:p>
          <a:p>
            <a:pPr>
              <a:buFont typeface="+mj-lt"/>
              <a:buAutoNum type="alphaUcPeriod"/>
            </a:pPr>
            <a:endParaRPr lang="en-US" sz="1600" dirty="0">
              <a:solidFill>
                <a:schemeClr val="tx1"/>
              </a:solidFill>
            </a:endParaRPr>
          </a:p>
          <a:p>
            <a:pPr lvl="0">
              <a:buFont typeface="+mj-lt"/>
              <a:buAutoNum type="alphaUcPeriod"/>
            </a:pPr>
            <a:r>
              <a:rPr lang="en-US" sz="1600" dirty="0">
                <a:solidFill>
                  <a:schemeClr val="tx1"/>
                </a:solidFill>
              </a:rPr>
              <a:t>Carlos has not provided the required information to Jayla because the agreement does not include a written disclosure of all Material Conflicts of Interest.  </a:t>
            </a:r>
          </a:p>
          <a:p>
            <a:pPr>
              <a:buFont typeface="+mj-lt"/>
              <a:buAutoNum type="alphaUcPeriod"/>
            </a:pPr>
            <a:endParaRPr lang="en-US" sz="1600" dirty="0">
              <a:solidFill>
                <a:schemeClr val="tx1"/>
              </a:solidFill>
            </a:endParaRPr>
          </a:p>
          <a:p>
            <a:pPr lvl="0">
              <a:buFont typeface="+mj-lt"/>
              <a:buAutoNum type="alphaUcPeriod"/>
            </a:pPr>
            <a:r>
              <a:rPr lang="en-US" sz="1600" dirty="0">
                <a:solidFill>
                  <a:schemeClr val="tx1"/>
                </a:solidFill>
              </a:rPr>
              <a:t>Carlos has not provided all required information to Jayla because she failed to provide her with the location of the webpages where any governmental authority, self-regulatory organization, or professional organization that may set forth any public disciplinary history or personal bankruptcy or business bankruptcy where the CFP® professional was a Control Person.  </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59</a:t>
            </a:fld>
            <a:endParaRPr lang="en-US" dirty="0"/>
          </a:p>
        </p:txBody>
      </p:sp>
    </p:spTree>
    <p:extLst>
      <p:ext uri="{BB962C8B-B14F-4D97-AF65-F5344CB8AC3E}">
        <p14:creationId xmlns:p14="http://schemas.microsoft.com/office/powerpoint/2010/main" val="328659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51909"/>
            <a:ext cx="8153399" cy="1865126"/>
          </a:xfrm>
          <a:prstGeom prst="rect">
            <a:avLst/>
          </a:prstGeom>
        </p:spPr>
        <p:txBody>
          <a:bodyPr wrap="square">
            <a:spAutoFit/>
          </a:bodyPr>
          <a:lstStyle/>
          <a:p>
            <a:pPr>
              <a:lnSpc>
                <a:spcPct val="80000"/>
              </a:lnSpc>
            </a:pPr>
            <a:r>
              <a:rPr lang="en-US" sz="4800" b="1" cap="all" dirty="0">
                <a:solidFill>
                  <a:srgbClr val="FDC82F"/>
                </a:solidFill>
              </a:rPr>
              <a:t>Structure, Content and significant changes</a:t>
            </a:r>
            <a:endParaRPr lang="en-US" sz="4800" b="1" i="0"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1</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1792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 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598788"/>
            <a:ext cx="8458200" cy="3886200"/>
          </a:xfrm>
        </p:spPr>
        <p:txBody>
          <a:bodyPr>
            <a:noAutofit/>
          </a:bodyPr>
          <a:lstStyle/>
          <a:p>
            <a:pPr marL="57150" indent="0">
              <a:buNone/>
            </a:pPr>
            <a:r>
              <a:rPr lang="en-US" sz="2200" dirty="0">
                <a:solidFill>
                  <a:schemeClr val="tx1"/>
                </a:solidFill>
              </a:rPr>
              <a:t>Vignette: Provide Information to a Client</a:t>
            </a:r>
          </a:p>
          <a:p>
            <a:pPr marL="0" indent="0">
              <a:buNone/>
            </a:pPr>
            <a:endParaRPr lang="en-US" sz="1400" b="1" dirty="0">
              <a:solidFill>
                <a:schemeClr val="tx1"/>
              </a:solidFill>
            </a:endParaRPr>
          </a:p>
          <a:p>
            <a:pPr marL="0" indent="0">
              <a:buNone/>
            </a:pPr>
            <a:r>
              <a:rPr lang="en-US" sz="1400" b="1" dirty="0">
                <a:solidFill>
                  <a:schemeClr val="tx1"/>
                </a:solidFill>
              </a:rPr>
              <a:t>Correct Response:</a:t>
            </a:r>
            <a:r>
              <a:rPr lang="en-US" sz="1400" dirty="0">
                <a:solidFill>
                  <a:schemeClr val="tx1"/>
                </a:solidFill>
              </a:rPr>
              <a:t>  A is correct.  The agreement includes the information that Standard A.10 of the revised </a:t>
            </a:r>
            <a:r>
              <a:rPr lang="en-US" sz="1400" i="1" dirty="0">
                <a:solidFill>
                  <a:schemeClr val="tx1"/>
                </a:solidFill>
              </a:rPr>
              <a:t>Code and Standards</a:t>
            </a:r>
            <a:r>
              <a:rPr lang="en-US" sz="1400" dirty="0">
                <a:solidFill>
                  <a:schemeClr val="tx1"/>
                </a:solidFill>
              </a:rPr>
              <a:t> requires.  Because Carlos does not have any bankruptcy or disciplinary history, Carlos is not required to disclose the location of the webpages of all relevant public websites of any governmental authority, self-regulatory organization, or professional organization that sets forth his public disciplinary history or any personal or business bankruptcy with respect to which the CFP</a:t>
            </a:r>
            <a:r>
              <a:rPr lang="en-US" sz="1400" baseline="30000" dirty="0">
                <a:solidFill>
                  <a:schemeClr val="tx1"/>
                </a:solidFill>
              </a:rPr>
              <a:t>®</a:t>
            </a:r>
            <a:r>
              <a:rPr lang="en-US" sz="1400" dirty="0">
                <a:solidFill>
                  <a:schemeClr val="tx1"/>
                </a:solidFill>
              </a:rPr>
              <a:t> professional was a Control Person.  </a:t>
            </a:r>
          </a:p>
          <a:p>
            <a:pPr marL="0" indent="0">
              <a:buNone/>
            </a:pPr>
            <a:endParaRPr lang="en-US" sz="1400" dirty="0">
              <a:solidFill>
                <a:schemeClr val="tx1"/>
              </a:solidFill>
            </a:endParaRPr>
          </a:p>
          <a:p>
            <a:pPr marL="0" indent="0">
              <a:buNone/>
            </a:pPr>
            <a:r>
              <a:rPr lang="en-US" sz="1400" dirty="0">
                <a:solidFill>
                  <a:schemeClr val="tx1"/>
                </a:solidFill>
              </a:rPr>
              <a:t>B is not correct because the </a:t>
            </a:r>
            <a:r>
              <a:rPr lang="en-US" sz="1400" i="1" dirty="0">
                <a:solidFill>
                  <a:schemeClr val="tx1"/>
                </a:solidFill>
              </a:rPr>
              <a:t>Code and Standards</a:t>
            </a:r>
            <a:r>
              <a:rPr lang="en-US" sz="1400" dirty="0">
                <a:solidFill>
                  <a:schemeClr val="tx1"/>
                </a:solidFill>
              </a:rPr>
              <a:t> states that a CFP</a:t>
            </a:r>
            <a:r>
              <a:rPr lang="en-US" sz="1400" baseline="30000" dirty="0">
                <a:solidFill>
                  <a:schemeClr val="tx1"/>
                </a:solidFill>
              </a:rPr>
              <a:t>®</a:t>
            </a:r>
            <a:r>
              <a:rPr lang="en-US" sz="1400" dirty="0">
                <a:solidFill>
                  <a:schemeClr val="tx1"/>
                </a:solidFill>
              </a:rPr>
              <a:t> professional is responsible for implementing, monitoring or updating the Financial Planning recommendations unless those services are specifically excluded from the Scope of Engagement.  C is not correct because the </a:t>
            </a:r>
            <a:r>
              <a:rPr lang="en-US" sz="1400" i="1" dirty="0">
                <a:solidFill>
                  <a:schemeClr val="tx1"/>
                </a:solidFill>
              </a:rPr>
              <a:t>Code and Standards</a:t>
            </a:r>
            <a:r>
              <a:rPr lang="en-US" sz="1400" dirty="0">
                <a:solidFill>
                  <a:schemeClr val="tx1"/>
                </a:solidFill>
              </a:rPr>
              <a:t> does not require Conflict of Interest disclosures to be provided in writing. D is not correct because Carlos only would have to provide that information if there is a disclosure set forth on the relevant webpage.  Since Carlos does not have a bankruptcy or disciplinary history, he does not need to provide the location of the webpage(s).   </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60</a:t>
            </a:fld>
            <a:endParaRPr lang="en-US" dirty="0"/>
          </a:p>
        </p:txBody>
      </p:sp>
    </p:spTree>
    <p:extLst>
      <p:ext uri="{BB962C8B-B14F-4D97-AF65-F5344CB8AC3E}">
        <p14:creationId xmlns:p14="http://schemas.microsoft.com/office/powerpoint/2010/main" val="1998492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89090"/>
            <a:ext cx="7848600" cy="1865126"/>
          </a:xfrm>
          <a:prstGeom prst="rect">
            <a:avLst/>
          </a:prstGeom>
        </p:spPr>
        <p:txBody>
          <a:bodyPr wrap="square">
            <a:spAutoFit/>
          </a:bodyPr>
          <a:lstStyle/>
          <a:p>
            <a:pPr>
              <a:lnSpc>
                <a:spcPct val="80000"/>
              </a:lnSpc>
            </a:pPr>
            <a:r>
              <a:rPr lang="en-US" sz="4800" b="1" cap="all" dirty="0">
                <a:solidFill>
                  <a:srgbClr val="FDC82F"/>
                </a:solidFill>
              </a:rPr>
              <a:t>Recognize and avoid or disclose and manage conflicts</a:t>
            </a:r>
            <a:endParaRPr lang="en-US" sz="4800" b="1" i="1" cap="all" dirty="0">
              <a:solidFill>
                <a:srgbClr val="FDC82F"/>
              </a:solidFill>
            </a:endParaRPr>
          </a:p>
        </p:txBody>
      </p:sp>
      <p:sp>
        <p:nvSpPr>
          <p:cNvPr id="6" name="Rectangle 5"/>
          <p:cNvSpPr/>
          <p:nvPr/>
        </p:nvSpPr>
        <p:spPr>
          <a:xfrm>
            <a:off x="685800" y="3708661"/>
            <a:ext cx="7162800" cy="369332"/>
          </a:xfrm>
          <a:prstGeom prst="rect">
            <a:avLst/>
          </a:prstGeom>
        </p:spPr>
        <p:txBody>
          <a:bodyPr wrap="square">
            <a:spAutoFit/>
          </a:bodyPr>
          <a:lstStyle/>
          <a:p>
            <a:r>
              <a:rPr lang="en-US" b="1" cap="all" dirty="0">
                <a:solidFill>
                  <a:schemeClr val="bg1">
                    <a:lumMod val="85000"/>
                  </a:schemeClr>
                </a:solidFill>
              </a:rPr>
              <a:t>Learning objective 5</a:t>
            </a:r>
          </a:p>
        </p:txBody>
      </p:sp>
      <p:cxnSp>
        <p:nvCxnSpPr>
          <p:cNvPr id="7" name="Straight Connector 6"/>
          <p:cNvCxnSpPr/>
          <p:nvPr/>
        </p:nvCxnSpPr>
        <p:spPr>
          <a:xfrm>
            <a:off x="685800" y="35811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85800" y="4495565"/>
            <a:ext cx="7696200" cy="0"/>
          </a:xfrm>
          <a:prstGeom prst="line">
            <a:avLst/>
          </a:prstGeom>
          <a:ln w="12700">
            <a:solidFill>
              <a:schemeClr val="bg1">
                <a:lumMod val="75000"/>
              </a:schemeClr>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6204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 y="8238"/>
            <a:ext cx="6915150" cy="590348"/>
          </a:xfrm>
        </p:spPr>
        <p:txBody>
          <a:bodyPr>
            <a:normAutofit/>
          </a:bodyPr>
          <a:lstStyle/>
          <a:p>
            <a:r>
              <a:rPr lang="en-US" sz="2700" dirty="0">
                <a:solidFill>
                  <a:schemeClr val="tx1"/>
                </a:solidFill>
              </a:rPr>
              <a:t>Conflict of Interest Obligations</a:t>
            </a:r>
          </a:p>
        </p:txBody>
      </p:sp>
      <p:sp>
        <p:nvSpPr>
          <p:cNvPr id="5" name="Rectangle 4"/>
          <p:cNvSpPr/>
          <p:nvPr/>
        </p:nvSpPr>
        <p:spPr>
          <a:xfrm>
            <a:off x="381000" y="1123950"/>
            <a:ext cx="8153400" cy="2446824"/>
          </a:xfrm>
          <a:prstGeom prst="rect">
            <a:avLst/>
          </a:prstGeom>
        </p:spPr>
        <p:txBody>
          <a:bodyPr wrap="square">
            <a:spAutoFit/>
          </a:bodyPr>
          <a:lstStyle/>
          <a:p>
            <a:pPr marL="171450" indent="-171450">
              <a:lnSpc>
                <a:spcPct val="90000"/>
              </a:lnSpc>
              <a:spcBef>
                <a:spcPts val="0"/>
              </a:spcBef>
              <a:buClr>
                <a:srgbClr val="FFC000"/>
              </a:buClr>
              <a:buSzPct val="100000"/>
              <a:buFont typeface="Arial"/>
              <a:buChar char="•"/>
              <a:defRPr sz="3200"/>
            </a:pPr>
            <a:r>
              <a:rPr lang="en-US" sz="2400" dirty="0"/>
              <a:t>Avoid Material Conflicts of Interest</a:t>
            </a:r>
          </a:p>
          <a:p>
            <a:pPr marL="171450" indent="-171450">
              <a:lnSpc>
                <a:spcPct val="90000"/>
              </a:lnSpc>
              <a:spcBef>
                <a:spcPts val="0"/>
              </a:spcBef>
              <a:buClr>
                <a:srgbClr val="FFC000"/>
              </a:buClr>
              <a:buSzPct val="100000"/>
              <a:buFont typeface="Arial"/>
              <a:buChar char="•"/>
              <a:defRPr sz="3200"/>
            </a:pPr>
            <a:endParaRPr lang="en-US" sz="2000" dirty="0"/>
          </a:p>
          <a:p>
            <a:pPr marL="171450" indent="-171450">
              <a:lnSpc>
                <a:spcPct val="90000"/>
              </a:lnSpc>
              <a:spcBef>
                <a:spcPts val="0"/>
              </a:spcBef>
              <a:buClr>
                <a:srgbClr val="FFC000"/>
              </a:buClr>
              <a:buSzPct val="100000"/>
              <a:buFont typeface="Arial"/>
              <a:buChar char="•"/>
              <a:defRPr sz="3200"/>
            </a:pPr>
            <a:r>
              <a:rPr lang="en-US" sz="2400" dirty="0"/>
              <a:t>For Material Conflicts that are not avoided:</a:t>
            </a:r>
          </a:p>
          <a:p>
            <a:pPr lvl="1">
              <a:lnSpc>
                <a:spcPct val="90000"/>
              </a:lnSpc>
              <a:spcBef>
                <a:spcPts val="0"/>
              </a:spcBef>
              <a:buClr>
                <a:srgbClr val="FFC000"/>
              </a:buClr>
              <a:buSzPct val="100000"/>
              <a:defRPr sz="3200"/>
            </a:pPr>
            <a:endParaRPr lang="en-US" sz="1000" dirty="0"/>
          </a:p>
          <a:p>
            <a:pPr marL="628650" lvl="1" indent="-171450">
              <a:lnSpc>
                <a:spcPct val="90000"/>
              </a:lnSpc>
              <a:spcBef>
                <a:spcPts val="0"/>
              </a:spcBef>
              <a:buClr>
                <a:srgbClr val="FFC000"/>
              </a:buClr>
              <a:buSzPct val="100000"/>
              <a:buFont typeface="Arial"/>
              <a:buChar char="•"/>
              <a:defRPr sz="3200"/>
            </a:pPr>
            <a:r>
              <a:rPr lang="en-US" sz="2400" dirty="0"/>
              <a:t>Provide Full Disclosure</a:t>
            </a:r>
          </a:p>
          <a:p>
            <a:pPr lvl="1">
              <a:lnSpc>
                <a:spcPct val="90000"/>
              </a:lnSpc>
              <a:spcBef>
                <a:spcPts val="0"/>
              </a:spcBef>
              <a:buClr>
                <a:srgbClr val="FFC000"/>
              </a:buClr>
              <a:buSzPct val="100000"/>
              <a:defRPr sz="3200"/>
            </a:pPr>
            <a:endParaRPr lang="en-US" sz="1000" dirty="0"/>
          </a:p>
          <a:p>
            <a:pPr marL="628650" lvl="1" indent="-171450">
              <a:lnSpc>
                <a:spcPct val="90000"/>
              </a:lnSpc>
              <a:spcBef>
                <a:spcPts val="0"/>
              </a:spcBef>
              <a:buClr>
                <a:srgbClr val="FFC000"/>
              </a:buClr>
              <a:buSzPct val="100000"/>
              <a:buFont typeface="Arial"/>
              <a:buChar char="•"/>
              <a:defRPr sz="3200"/>
            </a:pPr>
            <a:r>
              <a:rPr lang="en-US" sz="2400" dirty="0"/>
              <a:t>Obtain Informed Consent</a:t>
            </a:r>
          </a:p>
          <a:p>
            <a:pPr lvl="1">
              <a:lnSpc>
                <a:spcPct val="90000"/>
              </a:lnSpc>
              <a:spcBef>
                <a:spcPts val="0"/>
              </a:spcBef>
              <a:buClr>
                <a:srgbClr val="FFC000"/>
              </a:buClr>
              <a:buSzPct val="100000"/>
              <a:defRPr sz="3200"/>
            </a:pPr>
            <a:endParaRPr lang="en-US" sz="1000" dirty="0"/>
          </a:p>
          <a:p>
            <a:pPr marL="628650" lvl="1" indent="-171450">
              <a:lnSpc>
                <a:spcPct val="90000"/>
              </a:lnSpc>
              <a:spcBef>
                <a:spcPts val="0"/>
              </a:spcBef>
              <a:buClr>
                <a:srgbClr val="FFC000"/>
              </a:buClr>
              <a:buSzPct val="100000"/>
              <a:buFont typeface="Arial"/>
              <a:buChar char="•"/>
              <a:defRPr sz="3200"/>
            </a:pPr>
            <a:r>
              <a:rPr lang="en-US" sz="2400" dirty="0"/>
              <a:t>Manage the Conflict in the Client’s Best Interests</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62</a:t>
            </a:fld>
            <a:endParaRPr lang="en-US" dirty="0"/>
          </a:p>
        </p:txBody>
      </p:sp>
    </p:spTree>
    <p:extLst>
      <p:ext uri="{BB962C8B-B14F-4D97-AF65-F5344CB8AC3E}">
        <p14:creationId xmlns:p14="http://schemas.microsoft.com/office/powerpoint/2010/main" val="3034506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16476"/>
            <a:ext cx="7143750" cy="573206"/>
          </a:xfrm>
        </p:spPr>
        <p:txBody>
          <a:bodyPr>
            <a:normAutofit/>
          </a:bodyPr>
          <a:lstStyle/>
          <a:p>
            <a:pPr hangingPunct="0"/>
            <a:r>
              <a:rPr lang="en-US" sz="2700" dirty="0">
                <a:solidFill>
                  <a:prstClr val="black"/>
                </a:solidFill>
              </a:rPr>
              <a:t>Duty to Fully Disclose Material Conflicts</a:t>
            </a:r>
          </a:p>
        </p:txBody>
      </p:sp>
      <p:sp>
        <p:nvSpPr>
          <p:cNvPr id="3" name="Text Placeholder 2"/>
          <p:cNvSpPr>
            <a:spLocks noGrp="1"/>
          </p:cNvSpPr>
          <p:nvPr>
            <p:ph type="body" sz="half" idx="1"/>
          </p:nvPr>
        </p:nvSpPr>
        <p:spPr>
          <a:xfrm>
            <a:off x="208257" y="895350"/>
            <a:ext cx="8554743" cy="3733800"/>
          </a:xfrm>
        </p:spPr>
        <p:txBody>
          <a:bodyPr>
            <a:normAutofit fontScale="70000" lnSpcReduction="20000"/>
          </a:bodyPr>
          <a:lstStyle/>
          <a:p>
            <a:pPr marL="0" indent="0">
              <a:buNone/>
            </a:pPr>
            <a:r>
              <a:rPr lang="en-US" sz="3100" b="1" dirty="0">
                <a:solidFill>
                  <a:schemeClr val="tx1"/>
                </a:solidFill>
              </a:rPr>
              <a:t>Disclosure Obligation:</a:t>
            </a:r>
          </a:p>
          <a:p>
            <a:pPr>
              <a:buFont typeface="Arial" panose="020B0604020202020204" pitchFamily="34" charset="0"/>
              <a:buChar char="•"/>
            </a:pPr>
            <a:r>
              <a:rPr lang="en-US" sz="3100" dirty="0">
                <a:solidFill>
                  <a:schemeClr val="tx1"/>
                </a:solidFill>
              </a:rPr>
              <a:t>Fully disclose all Material Conflicts of Interest that could affect the professional relationship </a:t>
            </a:r>
          </a:p>
          <a:p>
            <a:pPr marL="0" indent="0">
              <a:buNone/>
            </a:pPr>
            <a:endParaRPr lang="en-US" sz="1100" dirty="0">
              <a:solidFill>
                <a:schemeClr val="tx1"/>
              </a:solidFill>
            </a:endParaRPr>
          </a:p>
          <a:p>
            <a:pPr marL="0" indent="0">
              <a:buNone/>
            </a:pPr>
            <a:r>
              <a:rPr lang="en-US" sz="3100" b="1" dirty="0">
                <a:solidFill>
                  <a:schemeClr val="tx1"/>
                </a:solidFill>
              </a:rPr>
              <a:t>Conflict of Interest Defined:</a:t>
            </a:r>
          </a:p>
          <a:p>
            <a:pPr>
              <a:buFont typeface="Arial" panose="020B0604020202020204" pitchFamily="34" charset="0"/>
              <a:buChar char="•"/>
              <a:defRPr sz="3200"/>
            </a:pPr>
            <a:r>
              <a:rPr lang="en-US" dirty="0">
                <a:solidFill>
                  <a:schemeClr val="tx1"/>
                </a:solidFill>
              </a:rPr>
              <a:t>When interests of CFP</a:t>
            </a:r>
            <a:r>
              <a:rPr lang="en-US" baseline="30000" dirty="0">
                <a:solidFill>
                  <a:schemeClr val="tx1"/>
                </a:solidFill>
              </a:rPr>
              <a:t>®</a:t>
            </a:r>
            <a:r>
              <a:rPr lang="en-US" dirty="0">
                <a:solidFill>
                  <a:schemeClr val="tx1"/>
                </a:solidFill>
              </a:rPr>
              <a:t> professional (and firm) are adverse to the CFP</a:t>
            </a:r>
            <a:r>
              <a:rPr lang="en-US" baseline="30000" dirty="0">
                <a:solidFill>
                  <a:schemeClr val="tx1"/>
                </a:solidFill>
              </a:rPr>
              <a:t>®</a:t>
            </a:r>
            <a:r>
              <a:rPr lang="en-US" dirty="0">
                <a:solidFill>
                  <a:schemeClr val="tx1"/>
                </a:solidFill>
              </a:rPr>
              <a:t> professional’s duties to the Client, or</a:t>
            </a:r>
          </a:p>
          <a:p>
            <a:pPr>
              <a:buFont typeface="Arial" panose="020B0604020202020204" pitchFamily="34" charset="0"/>
              <a:buChar char="•"/>
              <a:defRPr sz="3200"/>
            </a:pPr>
            <a:r>
              <a:rPr lang="en-US" dirty="0">
                <a:solidFill>
                  <a:schemeClr val="tx1"/>
                </a:solidFill>
              </a:rPr>
              <a:t>When CFP</a:t>
            </a:r>
            <a:r>
              <a:rPr lang="en-US" baseline="30000" dirty="0">
                <a:solidFill>
                  <a:schemeClr val="tx1"/>
                </a:solidFill>
              </a:rPr>
              <a:t>®</a:t>
            </a:r>
            <a:r>
              <a:rPr lang="en-US" dirty="0">
                <a:solidFill>
                  <a:schemeClr val="tx1"/>
                </a:solidFill>
              </a:rPr>
              <a:t> professional has duties to one Client that are adverse to another Client</a:t>
            </a:r>
          </a:p>
          <a:p>
            <a:pPr marL="0" indent="0">
              <a:buNone/>
              <a:defRPr sz="3200"/>
            </a:pPr>
            <a:endParaRPr lang="en-US" sz="1100" b="1" dirty="0">
              <a:solidFill>
                <a:schemeClr val="tx1"/>
              </a:solidFill>
            </a:endParaRPr>
          </a:p>
          <a:p>
            <a:pPr marL="0" indent="0">
              <a:buNone/>
              <a:defRPr sz="3200"/>
            </a:pPr>
            <a:r>
              <a:rPr lang="en-US" sz="3100" b="1" dirty="0">
                <a:solidFill>
                  <a:schemeClr val="tx1"/>
                </a:solidFill>
              </a:rPr>
              <a:t>Material:</a:t>
            </a:r>
          </a:p>
          <a:p>
            <a:pPr>
              <a:buFont typeface="Arial" panose="020B0604020202020204" pitchFamily="34" charset="0"/>
              <a:buChar char="•"/>
              <a:defRPr sz="3200"/>
            </a:pPr>
            <a:r>
              <a:rPr lang="en-US" sz="3100" dirty="0">
                <a:solidFill>
                  <a:schemeClr val="tx1"/>
                </a:solidFill>
              </a:rPr>
              <a:t>When a reasonable Client or prospective Client would consider the Conflict of Interest important in making a decision</a:t>
            </a:r>
          </a:p>
        </p:txBody>
      </p:sp>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63</a:t>
            </a:fld>
            <a:endParaRPr lang="en-US" dirty="0"/>
          </a:p>
        </p:txBody>
      </p:sp>
    </p:spTree>
    <p:extLst>
      <p:ext uri="{BB962C8B-B14F-4D97-AF65-F5344CB8AC3E}">
        <p14:creationId xmlns:p14="http://schemas.microsoft.com/office/powerpoint/2010/main" val="28269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43750" cy="573206"/>
          </a:xfrm>
        </p:spPr>
        <p:txBody>
          <a:bodyPr>
            <a:normAutofit/>
          </a:bodyPr>
          <a:lstStyle/>
          <a:p>
            <a:pPr hangingPunct="0"/>
            <a:r>
              <a:rPr lang="en-US" sz="2700" dirty="0">
                <a:solidFill>
                  <a:prstClr val="black"/>
                </a:solidFill>
              </a:rPr>
              <a:t>Full Disclosure and Informed Consent</a:t>
            </a:r>
          </a:p>
        </p:txBody>
      </p:sp>
      <p:sp>
        <p:nvSpPr>
          <p:cNvPr id="3" name="Text Placeholder 2"/>
          <p:cNvSpPr>
            <a:spLocks noGrp="1"/>
          </p:cNvSpPr>
          <p:nvPr>
            <p:ph type="body" sz="half" idx="1"/>
          </p:nvPr>
        </p:nvSpPr>
        <p:spPr>
          <a:xfrm>
            <a:off x="152400" y="666750"/>
            <a:ext cx="5943600" cy="3956706"/>
          </a:xfrm>
        </p:spPr>
        <p:txBody>
          <a:bodyPr>
            <a:noAutofit/>
          </a:bodyPr>
          <a:lstStyle/>
          <a:p>
            <a:pPr marL="0" indent="0">
              <a:buNone/>
            </a:pPr>
            <a:r>
              <a:rPr lang="en-US" sz="1800" b="1" dirty="0">
                <a:solidFill>
                  <a:schemeClr val="tx1"/>
                </a:solidFill>
              </a:rPr>
              <a:t>Disclose “Sufficiently Specific Facts”</a:t>
            </a:r>
          </a:p>
          <a:p>
            <a:pPr>
              <a:buFont typeface="Arial" panose="020B0604020202020204" pitchFamily="34" charset="0"/>
              <a:buChar char="•"/>
            </a:pPr>
            <a:r>
              <a:rPr lang="en-US" sz="1800" dirty="0">
                <a:solidFill>
                  <a:schemeClr val="tx1"/>
                </a:solidFill>
              </a:rPr>
              <a:t>Would a reasonable Client understand the conflict and how it could affect the advice?</a:t>
            </a:r>
          </a:p>
          <a:p>
            <a:pPr>
              <a:buFont typeface="Arial" panose="020B0604020202020204" pitchFamily="34" charset="0"/>
              <a:buChar char="•"/>
            </a:pPr>
            <a:r>
              <a:rPr lang="en-US" sz="1800" dirty="0">
                <a:solidFill>
                  <a:schemeClr val="tx1"/>
                </a:solidFill>
              </a:rPr>
              <a:t>Ambiguity interpreted in favor of the Client</a:t>
            </a:r>
          </a:p>
          <a:p>
            <a:pPr marL="0" indent="0">
              <a:buNone/>
            </a:pPr>
            <a:endParaRPr lang="en-US" sz="1000" dirty="0">
              <a:solidFill>
                <a:schemeClr val="tx1"/>
              </a:solidFill>
            </a:endParaRPr>
          </a:p>
          <a:p>
            <a:pPr marL="0" indent="0">
              <a:buNone/>
            </a:pPr>
            <a:r>
              <a:rPr lang="en-US" sz="1800" b="1" dirty="0">
                <a:solidFill>
                  <a:schemeClr val="tx1"/>
                </a:solidFill>
              </a:rPr>
              <a:t>Delivery</a:t>
            </a:r>
          </a:p>
          <a:p>
            <a:pPr>
              <a:buFont typeface="Arial" panose="020B0604020202020204" pitchFamily="34" charset="0"/>
              <a:buChar char="•"/>
            </a:pPr>
            <a:r>
              <a:rPr lang="en-US" sz="1800" dirty="0">
                <a:solidFill>
                  <a:schemeClr val="tx1"/>
                </a:solidFill>
              </a:rPr>
              <a:t>Written disclosure is not required</a:t>
            </a:r>
          </a:p>
          <a:p>
            <a:pPr>
              <a:buFont typeface="Arial" panose="020B0604020202020204" pitchFamily="34" charset="0"/>
              <a:buChar char="•"/>
            </a:pPr>
            <a:r>
              <a:rPr lang="en-US" sz="1800" dirty="0">
                <a:solidFill>
                  <a:schemeClr val="tx1"/>
                </a:solidFill>
              </a:rPr>
              <a:t>Oral disclosure weighed as CFP Board deems appropriate</a:t>
            </a:r>
          </a:p>
          <a:p>
            <a:pPr marL="0" indent="0">
              <a:buNone/>
            </a:pPr>
            <a:endParaRPr lang="en-US" sz="1000" b="1" dirty="0">
              <a:solidFill>
                <a:schemeClr val="tx1"/>
              </a:solidFill>
            </a:endParaRPr>
          </a:p>
          <a:p>
            <a:pPr marL="0" indent="0">
              <a:buNone/>
            </a:pPr>
            <a:r>
              <a:rPr lang="en-US" sz="1800" b="1" dirty="0">
                <a:solidFill>
                  <a:schemeClr val="tx1"/>
                </a:solidFill>
              </a:rPr>
              <a:t>Obtain Informed Consent</a:t>
            </a:r>
          </a:p>
          <a:p>
            <a:pPr>
              <a:buFont typeface="Arial" panose="020B0604020202020204" pitchFamily="34" charset="0"/>
              <a:buChar char="•"/>
              <a:defRPr sz="3200"/>
            </a:pPr>
            <a:r>
              <a:rPr lang="en-US" sz="1800" dirty="0">
                <a:solidFill>
                  <a:schemeClr val="tx1"/>
                </a:solidFill>
              </a:rPr>
              <a:t>Written consent is not required</a:t>
            </a:r>
          </a:p>
          <a:p>
            <a:pPr>
              <a:buFont typeface="Arial" panose="020B0604020202020204" pitchFamily="34" charset="0"/>
              <a:buChar char="•"/>
              <a:defRPr sz="3200"/>
            </a:pPr>
            <a:r>
              <a:rPr lang="en-US" sz="1800" dirty="0">
                <a:solidFill>
                  <a:schemeClr val="tx1"/>
                </a:solidFill>
              </a:rPr>
              <a:t>When will consent be inferred?</a:t>
            </a:r>
          </a:p>
        </p:txBody>
      </p:sp>
      <p:graphicFrame>
        <p:nvGraphicFramePr>
          <p:cNvPr id="4" name="Diagram 3"/>
          <p:cNvGraphicFramePr/>
          <p:nvPr>
            <p:extLst>
              <p:ext uri="{D42A27DB-BD31-4B8C-83A1-F6EECF244321}">
                <p14:modId xmlns:p14="http://schemas.microsoft.com/office/powerpoint/2010/main" val="1735253001"/>
              </p:ext>
            </p:extLst>
          </p:nvPr>
        </p:nvGraphicFramePr>
        <p:xfrm>
          <a:off x="5483311" y="1809750"/>
          <a:ext cx="3429000" cy="190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3E9C9FDC-FC42-4F2B-B2DB-F1B41CA703B5}" type="slidenum">
              <a:rPr lang="en-US" smtClean="0"/>
              <a:pPr>
                <a:defRPr/>
              </a:pPr>
              <a:t>64</a:t>
            </a:fld>
            <a:endParaRPr lang="en-US" dirty="0"/>
          </a:p>
        </p:txBody>
      </p:sp>
    </p:spTree>
    <p:extLst>
      <p:ext uri="{BB962C8B-B14F-4D97-AF65-F5344CB8AC3E}">
        <p14:creationId xmlns:p14="http://schemas.microsoft.com/office/powerpoint/2010/main" val="32827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itle 3"/>
          <p:cNvSpPr txBox="1">
            <a:spLocks noGrp="1"/>
          </p:cNvSpPr>
          <p:nvPr>
            <p:ph type="title"/>
          </p:nvPr>
        </p:nvSpPr>
        <p:spPr>
          <a:xfrm>
            <a:off x="0" y="8238"/>
            <a:ext cx="8191500" cy="590550"/>
          </a:xfrm>
          <a:prstGeom prst="rect">
            <a:avLst/>
          </a:prstGeom>
        </p:spPr>
        <p:txBody>
          <a:bodyPr>
            <a:normAutofit/>
          </a:bodyPr>
          <a:lstStyle/>
          <a:p>
            <a:pPr hangingPunct="0"/>
            <a:r>
              <a:rPr lang="en-US" sz="2700" dirty="0">
                <a:solidFill>
                  <a:prstClr val="black"/>
                </a:solidFill>
              </a:rPr>
              <a:t>Must Also Manage Conflicts</a:t>
            </a:r>
            <a:endParaRPr sz="2700" dirty="0">
              <a:solidFill>
                <a:prstClr val="black"/>
              </a:solidFill>
            </a:endParaRPr>
          </a:p>
        </p:txBody>
      </p:sp>
      <p:sp>
        <p:nvSpPr>
          <p:cNvPr id="586" name="Content Placeholder 4"/>
          <p:cNvSpPr txBox="1">
            <a:spLocks noGrp="1"/>
          </p:cNvSpPr>
          <p:nvPr>
            <p:ph type="body" idx="1"/>
          </p:nvPr>
        </p:nvSpPr>
        <p:spPr>
          <a:xfrm>
            <a:off x="183292" y="1200150"/>
            <a:ext cx="4358783" cy="2590800"/>
          </a:xfrm>
          <a:prstGeom prst="rect">
            <a:avLst/>
          </a:prstGeom>
        </p:spPr>
        <p:txBody>
          <a:bodyPr>
            <a:normAutofit lnSpcReduction="10000"/>
          </a:bodyPr>
          <a:lstStyle/>
          <a:p>
            <a:pPr marL="0" indent="0">
              <a:buNone/>
              <a:defRPr sz="3200"/>
            </a:pPr>
            <a:r>
              <a:rPr lang="en-US" sz="2200" b="1" dirty="0">
                <a:solidFill>
                  <a:schemeClr val="tx1"/>
                </a:solidFill>
                <a:latin typeface="Arial" panose="020B0604020202020204" pitchFamily="34" charset="0"/>
                <a:cs typeface="Arial" panose="020B0604020202020204" pitchFamily="34" charset="0"/>
              </a:rPr>
              <a:t>Management of Conflicts</a:t>
            </a:r>
          </a:p>
          <a:p>
            <a:pPr>
              <a:buFont typeface="Arial" panose="020B0604020202020204" pitchFamily="34" charset="0"/>
              <a:buChar char="•"/>
              <a:defRPr sz="3200"/>
            </a:pPr>
            <a:r>
              <a:rPr lang="en-US" sz="2200" dirty="0">
                <a:solidFill>
                  <a:schemeClr val="tx1"/>
                </a:solidFill>
                <a:latin typeface="Arial" panose="020B0604020202020204" pitchFamily="34" charset="0"/>
                <a:cs typeface="Arial" panose="020B0604020202020204" pitchFamily="34" charset="0"/>
              </a:rPr>
              <a:t>Must adopt and follow business practices reasonably designed to prevent Material Conflicts from compromising the CFP</a:t>
            </a:r>
            <a:r>
              <a:rPr lang="en-US" sz="2200" baseline="30000" dirty="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Arial" panose="020B0604020202020204" pitchFamily="34" charset="0"/>
                <a:cs typeface="Arial" panose="020B0604020202020204" pitchFamily="34" charset="0"/>
              </a:rPr>
              <a:t> professional’s ability to act in the Client’s best interests</a:t>
            </a:r>
            <a:endParaRPr lang="en-US" sz="2200" cap="all" dirty="0">
              <a:solidFill>
                <a:schemeClr val="tx1"/>
              </a:solidFill>
              <a:latin typeface="Arial" panose="020B0604020202020204" pitchFamily="34" charset="0"/>
              <a:cs typeface="Arial" panose="020B0604020202020204" pitchFamily="34" charset="0"/>
            </a:endParaRPr>
          </a:p>
          <a:p>
            <a:pPr marL="514350" lvl="1" indent="-171450">
              <a:spcBef>
                <a:spcPts val="375"/>
              </a:spcBef>
              <a:defRPr sz="3200"/>
            </a:pPr>
            <a:endParaRPr lang="en-US" dirty="0"/>
          </a:p>
        </p:txBody>
      </p:sp>
      <p:graphicFrame>
        <p:nvGraphicFramePr>
          <p:cNvPr id="6" name="Diagram 5"/>
          <p:cNvGraphicFramePr/>
          <p:nvPr>
            <p:extLst>
              <p:ext uri="{D42A27DB-BD31-4B8C-83A1-F6EECF244321}">
                <p14:modId xmlns:p14="http://schemas.microsoft.com/office/powerpoint/2010/main" val="4280475929"/>
              </p:ext>
            </p:extLst>
          </p:nvPr>
        </p:nvGraphicFramePr>
        <p:xfrm>
          <a:off x="4724400" y="1449790"/>
          <a:ext cx="4114800" cy="2091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65</a:t>
            </a:fld>
            <a:endParaRPr lang="en-US" dirty="0"/>
          </a:p>
        </p:txBody>
      </p:sp>
    </p:spTree>
    <p:extLst>
      <p:ext uri="{BB962C8B-B14F-4D97-AF65-F5344CB8AC3E}">
        <p14:creationId xmlns:p14="http://schemas.microsoft.com/office/powerpoint/2010/main" val="4140427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348"/>
          </a:xfrm>
        </p:spPr>
        <p:txBody>
          <a:bodyPr>
            <a:normAutofit/>
          </a:bodyPr>
          <a:lstStyle/>
          <a:p>
            <a:r>
              <a:rPr lang="en-US" sz="2700" dirty="0">
                <a:solidFill>
                  <a:schemeClr val="tx1"/>
                </a:solidFill>
              </a:rPr>
              <a:t>Quick Review</a:t>
            </a: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66</a:t>
            </a:fld>
            <a:endParaRPr lang="en-US" dirty="0"/>
          </a:p>
        </p:txBody>
      </p:sp>
      <p:sp>
        <p:nvSpPr>
          <p:cNvPr id="3" name="Rounded Rectangle 2"/>
          <p:cNvSpPr/>
          <p:nvPr/>
        </p:nvSpPr>
        <p:spPr>
          <a:xfrm>
            <a:off x="762000" y="1153610"/>
            <a:ext cx="7772400" cy="2667000"/>
          </a:xfrm>
          <a:prstGeom prst="roundRect">
            <a:avLst/>
          </a:prstGeom>
          <a:solidFill>
            <a:srgbClr val="FFCE34"/>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nSpc>
                <a:spcPct val="90000"/>
              </a:lnSpc>
              <a:spcBef>
                <a:spcPts val="750"/>
              </a:spcBef>
              <a:buClr>
                <a:srgbClr val="FFC000"/>
              </a:buClr>
              <a:buSzPct val="100000"/>
              <a:buFont typeface="Wingdings" panose="05000000000000000000" pitchFamily="2" charset="2"/>
              <a:buChar char="ü"/>
              <a:defRPr sz="3200"/>
            </a:pPr>
            <a:r>
              <a:rPr lang="en-US" b="1" dirty="0">
                <a:ln w="0">
                  <a:solidFill>
                    <a:srgbClr val="86702C"/>
                  </a:solidFill>
                </a:ln>
                <a:solidFill>
                  <a:schemeClr val="tx1"/>
                </a:solidFill>
                <a:effectLst>
                  <a:outerShdw blurRad="38100" dist="19050" dir="2700000" algn="tl" rotWithShape="0">
                    <a:schemeClr val="dk1">
                      <a:alpha val="40000"/>
                    </a:schemeClr>
                  </a:outerShdw>
                </a:effectLst>
              </a:rPr>
              <a:t>Disclose</a:t>
            </a:r>
            <a:r>
              <a:rPr lang="en-US" dirty="0">
                <a:ln>
                  <a:solidFill>
                    <a:srgbClr val="86702C"/>
                  </a:solidFill>
                </a:ln>
              </a:rPr>
              <a:t> </a:t>
            </a:r>
            <a:r>
              <a:rPr lang="en-US" dirty="0">
                <a:ln w="0">
                  <a:solidFill>
                    <a:srgbClr val="86702C"/>
                  </a:solidFill>
                </a:ln>
                <a:solidFill>
                  <a:schemeClr val="tx1"/>
                </a:solidFill>
                <a:effectLst>
                  <a:outerShdw blurRad="38100" dist="19050" dir="2700000" algn="tl" rotWithShape="0">
                    <a:schemeClr val="dk1">
                      <a:alpha val="40000"/>
                    </a:schemeClr>
                  </a:outerShdw>
                </a:effectLst>
              </a:rPr>
              <a:t>Material Conflicts of Interest</a:t>
            </a:r>
            <a:endParaRPr lang="en-US" dirty="0">
              <a:ln w="0">
                <a:solidFill>
                  <a:srgbClr val="86702C"/>
                </a:solidFill>
              </a:ln>
            </a:endParaRPr>
          </a:p>
          <a:p>
            <a:pPr marL="457200" indent="-457200">
              <a:lnSpc>
                <a:spcPct val="90000"/>
              </a:lnSpc>
              <a:spcBef>
                <a:spcPts val="750"/>
              </a:spcBef>
              <a:buClr>
                <a:srgbClr val="FFC000"/>
              </a:buClr>
              <a:buSzPct val="100000"/>
              <a:buFont typeface="Wingdings" panose="05000000000000000000" pitchFamily="2" charset="2"/>
              <a:buChar char="ü"/>
              <a:defRPr sz="3200"/>
            </a:pPr>
            <a:r>
              <a:rPr lang="en-US" sz="3200" b="1" dirty="0">
                <a:ln w="0">
                  <a:solidFill>
                    <a:srgbClr val="86702C"/>
                  </a:solidFill>
                </a:ln>
                <a:solidFill>
                  <a:schemeClr val="tx1"/>
                </a:solidFill>
                <a:effectLst>
                  <a:outerShdw blurRad="38100" dist="19050" dir="2700000" algn="tl" rotWithShape="0">
                    <a:schemeClr val="dk1">
                      <a:alpha val="40000"/>
                    </a:schemeClr>
                  </a:outerShdw>
                </a:effectLst>
              </a:rPr>
              <a:t>Obtain</a:t>
            </a:r>
            <a:r>
              <a:rPr lang="en-US" sz="3200" dirty="0">
                <a:ln w="0">
                  <a:solidFill>
                    <a:srgbClr val="86702C"/>
                  </a:solidFill>
                </a:ln>
                <a:solidFill>
                  <a:schemeClr val="tx1"/>
                </a:solidFill>
                <a:effectLst>
                  <a:outerShdw blurRad="38100" dist="19050" dir="2700000" algn="tl" rotWithShape="0">
                    <a:schemeClr val="dk1">
                      <a:alpha val="40000"/>
                    </a:schemeClr>
                  </a:outerShdw>
                </a:effectLst>
              </a:rPr>
              <a:t> Informed Consent</a:t>
            </a:r>
          </a:p>
          <a:p>
            <a:pPr marL="457200" indent="-457200">
              <a:lnSpc>
                <a:spcPct val="90000"/>
              </a:lnSpc>
              <a:spcBef>
                <a:spcPts val="750"/>
              </a:spcBef>
              <a:buClr>
                <a:srgbClr val="FFC000"/>
              </a:buClr>
              <a:buSzPct val="100000"/>
              <a:buFont typeface="Wingdings" panose="05000000000000000000" pitchFamily="2" charset="2"/>
              <a:buChar char="ü"/>
              <a:defRPr sz="3200"/>
            </a:pPr>
            <a:r>
              <a:rPr lang="en-US" sz="3200" b="1" dirty="0">
                <a:ln w="0">
                  <a:solidFill>
                    <a:srgbClr val="86702C"/>
                  </a:solidFill>
                </a:ln>
                <a:solidFill>
                  <a:schemeClr val="tx1"/>
                </a:solidFill>
                <a:effectLst>
                  <a:outerShdw blurRad="38100" dist="19050" dir="2700000" algn="tl" rotWithShape="0">
                    <a:schemeClr val="dk1">
                      <a:alpha val="40000"/>
                    </a:schemeClr>
                  </a:outerShdw>
                </a:effectLst>
              </a:rPr>
              <a:t>Manage</a:t>
            </a:r>
            <a:r>
              <a:rPr lang="en-US" sz="3200" dirty="0">
                <a:ln w="0">
                  <a:solidFill>
                    <a:srgbClr val="86702C"/>
                  </a:solidFill>
                </a:ln>
                <a:solidFill>
                  <a:schemeClr val="tx1"/>
                </a:solidFill>
                <a:effectLst>
                  <a:outerShdw blurRad="38100" dist="19050" dir="2700000" algn="tl" rotWithShape="0">
                    <a:schemeClr val="dk1">
                      <a:alpha val="40000"/>
                    </a:schemeClr>
                  </a:outerShdw>
                </a:effectLst>
              </a:rPr>
              <a:t> the Conflicts</a:t>
            </a:r>
            <a:endParaRPr lang="en-US" dirty="0">
              <a:ln w="0">
                <a:solidFill>
                  <a:srgbClr val="86702C"/>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1577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666750"/>
            <a:ext cx="8763000" cy="4038599"/>
          </a:xfrm>
        </p:spPr>
        <p:txBody>
          <a:bodyPr>
            <a:normAutofit fontScale="62500" lnSpcReduction="20000"/>
          </a:bodyPr>
          <a:lstStyle/>
          <a:p>
            <a:pPr marL="0" indent="0">
              <a:buNone/>
            </a:pPr>
            <a:r>
              <a:rPr lang="en-US" sz="3400" dirty="0">
                <a:solidFill>
                  <a:schemeClr val="tx1"/>
                </a:solidFill>
              </a:rPr>
              <a:t>Polling Questions </a:t>
            </a:r>
            <a:r>
              <a:rPr lang="en-US" sz="3600" dirty="0">
                <a:solidFill>
                  <a:schemeClr val="tx1"/>
                </a:solidFill>
              </a:rPr>
              <a:t>(Respond in post-program survey)</a:t>
            </a:r>
          </a:p>
          <a:p>
            <a:pPr marL="0" indent="0">
              <a:buNone/>
            </a:pPr>
            <a:endParaRPr lang="en-US" sz="3400" dirty="0">
              <a:solidFill>
                <a:schemeClr val="tx1"/>
              </a:solidFill>
            </a:endParaRPr>
          </a:p>
          <a:p>
            <a:pPr>
              <a:buFont typeface="Arial" panose="020B0604020202020204" pitchFamily="34" charset="0"/>
              <a:buChar char="•"/>
            </a:pPr>
            <a:endParaRPr lang="en-US" sz="2000" dirty="0">
              <a:solidFill>
                <a:schemeClr val="tx1"/>
              </a:solidFill>
            </a:endParaRPr>
          </a:p>
          <a:p>
            <a:pPr marL="457200" indent="-457200">
              <a:buClrTx/>
              <a:buFont typeface="+mj-lt"/>
              <a:buAutoNum type="arabicPeriod"/>
            </a:pPr>
            <a:r>
              <a:rPr lang="en-US" sz="2000" dirty="0"/>
              <a:t>A sincere belief by a CFP® professional with a Material Conflict of Interest that he or she is acting in the best interests of the Client is sufficient to excuse the CFP® professional’s failure to make full disclosure of the Material Conflict of Interest. </a:t>
            </a:r>
          </a:p>
          <a:p>
            <a:pPr marL="457200" indent="-457200">
              <a:buFont typeface="+mj-lt"/>
              <a:buAutoNum type="arabicPeriod"/>
            </a:pPr>
            <a:endParaRPr lang="en-US" sz="2000" dirty="0"/>
          </a:p>
          <a:p>
            <a:pPr marL="0" indent="0">
              <a:buNone/>
            </a:pPr>
            <a:r>
              <a:rPr lang="en-US" sz="2000" dirty="0"/>
              <a:t>	Answer Options: True/ False/ I’m guessing </a:t>
            </a:r>
          </a:p>
          <a:p>
            <a:pPr marL="457200" indent="-457200">
              <a:buFont typeface="+mj-lt"/>
              <a:buAutoNum type="arabicPeriod"/>
            </a:pPr>
            <a:endParaRPr lang="en-US" sz="2000" dirty="0"/>
          </a:p>
          <a:p>
            <a:pPr marL="457200" indent="-457200">
              <a:buClrTx/>
              <a:buFont typeface="+mj-lt"/>
              <a:buAutoNum type="arabicPeriod" startAt="2"/>
            </a:pPr>
            <a:r>
              <a:rPr lang="en-US" sz="2000" dirty="0"/>
              <a:t>The greater the potential harm a Conflict of Interest presents to the Client, and the more significantly a business practice that gives rise to the conflict departs from commonly-accepted practices among CFP® professionals, the less likely it is that CFP Board will infer informed consent absent clear evidence of informed consent. </a:t>
            </a:r>
          </a:p>
          <a:p>
            <a:pPr marL="457200" indent="-457200">
              <a:buFont typeface="+mj-lt"/>
              <a:buAutoNum type="arabicPeriod" startAt="2"/>
            </a:pPr>
            <a:endParaRPr lang="en-US" sz="2000" dirty="0"/>
          </a:p>
          <a:p>
            <a:pPr marL="0" indent="0">
              <a:buNone/>
            </a:pPr>
            <a:r>
              <a:rPr lang="en-US" sz="2000" dirty="0"/>
              <a:t>	Answer Options: True/ False/ I’m guessing </a:t>
            </a:r>
          </a:p>
          <a:p>
            <a:pPr marL="457200" indent="-457200">
              <a:buFont typeface="+mj-lt"/>
              <a:buAutoNum type="arabicPeriod"/>
            </a:pPr>
            <a:endParaRPr lang="en-US" sz="2000" dirty="0"/>
          </a:p>
          <a:p>
            <a:pPr marL="457200" indent="-457200">
              <a:buClrTx/>
              <a:buFont typeface="+mj-lt"/>
              <a:buAutoNum type="arabicPeriod" startAt="3"/>
            </a:pPr>
            <a:r>
              <a:rPr lang="en-US" sz="2000" dirty="0"/>
              <a:t>A CFP® professional must adopt and follow business practices reasonably designed to prevent Material Conflicts of Interest from compromising the CFP® professional’s ability to act in the Client’s best interests. </a:t>
            </a:r>
          </a:p>
          <a:p>
            <a:pPr marL="457200" indent="-457200">
              <a:buFont typeface="+mj-lt"/>
              <a:buAutoNum type="arabicPeriod" startAt="3"/>
            </a:pPr>
            <a:endParaRPr lang="en-US" sz="2000" dirty="0"/>
          </a:p>
          <a:p>
            <a:pPr marL="0" indent="0">
              <a:buNone/>
            </a:pPr>
            <a:r>
              <a:rPr lang="en-US" sz="2000" dirty="0"/>
              <a:t>	Answer Options: True/ False/ I’m guessing</a:t>
            </a:r>
            <a:r>
              <a:rPr lang="en-US" sz="2000" dirty="0">
                <a:solidFill>
                  <a:schemeClr val="tx1"/>
                </a:solidFill>
              </a:rPr>
              <a:t> </a:t>
            </a:r>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67</a:t>
            </a:fld>
            <a:endParaRPr lang="en-US" dirty="0"/>
          </a:p>
        </p:txBody>
      </p:sp>
    </p:spTree>
    <p:extLst>
      <p:ext uri="{BB962C8B-B14F-4D97-AF65-F5344CB8AC3E}">
        <p14:creationId xmlns:p14="http://schemas.microsoft.com/office/powerpoint/2010/main" val="1211602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666750"/>
            <a:ext cx="8763000" cy="4038599"/>
          </a:xfrm>
        </p:spPr>
        <p:txBody>
          <a:bodyPr>
            <a:normAutofit fontScale="85000" lnSpcReduction="20000"/>
          </a:bodyPr>
          <a:lstStyle/>
          <a:p>
            <a:pPr marL="0" indent="0">
              <a:buNone/>
            </a:pPr>
            <a:r>
              <a:rPr lang="en-US" sz="3400" dirty="0">
                <a:solidFill>
                  <a:schemeClr val="tx1"/>
                </a:solidFill>
              </a:rPr>
              <a:t>Vignette:  CFP</a:t>
            </a:r>
            <a:r>
              <a:rPr lang="en-US" sz="3400" baseline="30000" dirty="0">
                <a:solidFill>
                  <a:schemeClr val="tx1"/>
                </a:solidFill>
              </a:rPr>
              <a:t>®</a:t>
            </a:r>
            <a:r>
              <a:rPr lang="en-US" sz="3400" dirty="0">
                <a:solidFill>
                  <a:schemeClr val="tx1"/>
                </a:solidFill>
              </a:rPr>
              <a:t> Professional Volunteer</a:t>
            </a:r>
          </a:p>
          <a:p>
            <a:pPr marL="0" indent="0">
              <a:buNone/>
            </a:pPr>
            <a:endParaRPr lang="en-US" sz="2000" dirty="0">
              <a:solidFill>
                <a:schemeClr val="tx1"/>
              </a:solidFill>
            </a:endParaRPr>
          </a:p>
          <a:p>
            <a:pPr marL="0" indent="0">
              <a:buNone/>
            </a:pPr>
            <a:r>
              <a:rPr lang="en-US" dirty="0">
                <a:solidFill>
                  <a:schemeClr val="tx1"/>
                </a:solidFill>
              </a:rPr>
              <a:t>Aisha is a CFP</a:t>
            </a:r>
            <a:r>
              <a:rPr lang="en-US" baseline="30000" dirty="0">
                <a:solidFill>
                  <a:schemeClr val="tx1"/>
                </a:solidFill>
              </a:rPr>
              <a:t>®</a:t>
            </a:r>
            <a:r>
              <a:rPr lang="en-US" dirty="0">
                <a:solidFill>
                  <a:schemeClr val="tx1"/>
                </a:solidFill>
              </a:rPr>
              <a:t> professional who wants to represent Ultra High Net Worth Clients and determines that one hallmark of these Clients is their propensity toward philanthropy.  Aisha is a board member of a local community foundation, a large nonprofit hospital, and her church.  Through her various philanthropic roles, Aisha meets several Clients who want her to provide them with financial planning, including assisting them with making choices regarding their philanthropic giving.  Depending on the circumstances, Aisha may consider recommending that Clients give to an organization for which she serves as a board member.  </a:t>
            </a:r>
            <a:endParaRPr lang="en-US" sz="2800" dirty="0">
              <a:solidFill>
                <a:schemeClr val="tx1"/>
              </a:solidFill>
            </a:endParaRPr>
          </a:p>
          <a:p>
            <a:pPr marL="0" indent="0">
              <a:buNone/>
            </a:pPr>
            <a:r>
              <a:rPr lang="en-US" dirty="0">
                <a:solidFill>
                  <a:schemeClr val="tx1"/>
                </a:solidFill>
              </a:rPr>
              <a:t> </a:t>
            </a:r>
            <a:endParaRPr lang="en-US" sz="2800" dirty="0">
              <a:solidFill>
                <a:schemeClr val="tx1"/>
              </a:solidFill>
            </a:endParaRPr>
          </a:p>
          <a:p>
            <a:pPr marL="0" indent="0">
              <a:buNone/>
            </a:pPr>
            <a:r>
              <a:rPr lang="en-US" dirty="0">
                <a:solidFill>
                  <a:schemeClr val="tx1"/>
                </a:solidFill>
              </a:rPr>
              <a:t>Is there a Material Conflict of Interest?  If yes, how could Aisha manage these c</a:t>
            </a:r>
            <a:r>
              <a:rPr lang="en-US" dirty="0"/>
              <a:t>onflicts?</a:t>
            </a:r>
            <a:endParaRPr lang="en-US" sz="2800" dirty="0"/>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68</a:t>
            </a:fld>
            <a:endParaRPr lang="en-US" dirty="0"/>
          </a:p>
        </p:txBody>
      </p:sp>
    </p:spTree>
    <p:extLst>
      <p:ext uri="{BB962C8B-B14F-4D97-AF65-F5344CB8AC3E}">
        <p14:creationId xmlns:p14="http://schemas.microsoft.com/office/powerpoint/2010/main" val="382793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666750"/>
            <a:ext cx="8763000" cy="4038599"/>
          </a:xfrm>
        </p:spPr>
        <p:txBody>
          <a:bodyPr>
            <a:normAutofit fontScale="70000" lnSpcReduction="20000"/>
          </a:bodyPr>
          <a:lstStyle/>
          <a:p>
            <a:pPr marL="0" indent="0">
              <a:buNone/>
            </a:pPr>
            <a:r>
              <a:rPr lang="en-US" sz="3400" dirty="0">
                <a:solidFill>
                  <a:schemeClr val="tx1"/>
                </a:solidFill>
              </a:rPr>
              <a:t>Vignette:  CFP</a:t>
            </a:r>
            <a:r>
              <a:rPr lang="en-US" sz="3400" baseline="30000" dirty="0">
                <a:solidFill>
                  <a:schemeClr val="tx1"/>
                </a:solidFill>
              </a:rPr>
              <a:t>®</a:t>
            </a:r>
            <a:r>
              <a:rPr lang="en-US" sz="3400" dirty="0">
                <a:solidFill>
                  <a:schemeClr val="tx1"/>
                </a:solidFill>
              </a:rPr>
              <a:t> Professional Volunteer</a:t>
            </a:r>
          </a:p>
          <a:p>
            <a:pPr marL="0" indent="0">
              <a:buNone/>
            </a:pPr>
            <a:endParaRPr lang="en-US" sz="2000" dirty="0">
              <a:solidFill>
                <a:schemeClr val="tx1"/>
              </a:solidFill>
            </a:endParaRPr>
          </a:p>
          <a:p>
            <a:pPr marL="514350" indent="-514350">
              <a:buClrTx/>
              <a:buFont typeface="+mj-lt"/>
              <a:buAutoNum type="alphaUcPeriod"/>
            </a:pPr>
            <a:endParaRPr lang="en-US" sz="2800" dirty="0">
              <a:solidFill>
                <a:schemeClr val="tx1"/>
              </a:solidFill>
            </a:endParaRPr>
          </a:p>
          <a:p>
            <a:pPr marL="457200" lvl="0" indent="-457200">
              <a:buClrTx/>
              <a:buFont typeface="+mj-lt"/>
              <a:buAutoNum type="alphaUcPeriod"/>
            </a:pPr>
            <a:r>
              <a:rPr lang="en-US" dirty="0">
                <a:solidFill>
                  <a:schemeClr val="tx1"/>
                </a:solidFill>
              </a:rPr>
              <a:t>Yes, there is a Material Conflict of Interest.  Aisha should disclose her board membership, and notify her Clients of the Conflict of Interest that the membership presents to her when assisting Clients with their philanthropic giving.  Aisha also should put into place business practices that will prevent her work with these organizations from compromising her ability to act in her Client’s best interests.  </a:t>
            </a:r>
            <a:endParaRPr lang="en-US" sz="2800" dirty="0">
              <a:solidFill>
                <a:schemeClr val="tx1"/>
              </a:solidFill>
            </a:endParaRPr>
          </a:p>
          <a:p>
            <a:pPr marL="0" indent="0">
              <a:buClrTx/>
              <a:buNone/>
            </a:pPr>
            <a:r>
              <a:rPr lang="en-US" dirty="0">
                <a:solidFill>
                  <a:schemeClr val="tx1"/>
                </a:solidFill>
              </a:rPr>
              <a:t> </a:t>
            </a:r>
            <a:endParaRPr lang="en-US" sz="2800" dirty="0">
              <a:solidFill>
                <a:schemeClr val="tx1"/>
              </a:solidFill>
            </a:endParaRPr>
          </a:p>
          <a:p>
            <a:pPr marL="457200" lvl="0" indent="-457200">
              <a:buClrTx/>
              <a:buFont typeface="+mj-lt"/>
              <a:buAutoNum type="alphaUcPeriod" startAt="2"/>
            </a:pPr>
            <a:r>
              <a:rPr lang="en-US" dirty="0">
                <a:solidFill>
                  <a:schemeClr val="tx1"/>
                </a:solidFill>
              </a:rPr>
              <a:t>Yes, there is a Material Conflict of Interest.  Aisha should decline to enter into an agreement with prospective Clients and terminate any agreements with existing Clients who intend to make philanthropic gifts.</a:t>
            </a:r>
            <a:endParaRPr lang="en-US" sz="2800" dirty="0">
              <a:solidFill>
                <a:schemeClr val="tx1"/>
              </a:solidFill>
            </a:endParaRPr>
          </a:p>
          <a:p>
            <a:pPr marL="0" indent="0">
              <a:buClrTx/>
              <a:buNone/>
            </a:pPr>
            <a:r>
              <a:rPr lang="en-US" dirty="0">
                <a:solidFill>
                  <a:schemeClr val="tx1"/>
                </a:solidFill>
              </a:rPr>
              <a:t> </a:t>
            </a:r>
            <a:endParaRPr lang="en-US" sz="2800" dirty="0">
              <a:solidFill>
                <a:schemeClr val="tx1"/>
              </a:solidFill>
            </a:endParaRPr>
          </a:p>
          <a:p>
            <a:pPr marL="457200" lvl="0" indent="-457200">
              <a:buClrTx/>
              <a:buFont typeface="+mj-lt"/>
              <a:buAutoNum type="alphaUcPeriod" startAt="3"/>
            </a:pPr>
            <a:r>
              <a:rPr lang="en-US" dirty="0">
                <a:solidFill>
                  <a:schemeClr val="tx1"/>
                </a:solidFill>
              </a:rPr>
              <a:t>No, there is not a Material Conflict of Interest because her board membership will add to the value of the advice </a:t>
            </a:r>
            <a:r>
              <a:rPr lang="en-US" dirty="0"/>
              <a:t>Aisha provides to her Clients.  </a:t>
            </a:r>
            <a:endParaRPr lang="en-US" sz="2800" dirty="0"/>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69</a:t>
            </a:fld>
            <a:endParaRPr lang="en-US" dirty="0"/>
          </a:p>
        </p:txBody>
      </p:sp>
    </p:spTree>
    <p:extLst>
      <p:ext uri="{BB962C8B-B14F-4D97-AF65-F5344CB8AC3E}">
        <p14:creationId xmlns:p14="http://schemas.microsoft.com/office/powerpoint/2010/main" val="272558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4119" y="0"/>
            <a:ext cx="6858000" cy="606054"/>
          </a:xfrm>
          <a:prstGeom prst="rect">
            <a:avLst/>
          </a:prstGeom>
        </p:spPr>
        <p:txBody>
          <a:bodyPr>
            <a:normAutofit/>
          </a:bodyPr>
          <a:lstStyle>
            <a:lvl1pPr algn="ctr"/>
          </a:lstStyle>
          <a:p>
            <a:pPr algn="l" hangingPunct="0"/>
            <a:r>
              <a:rPr lang="en-US" sz="2700" dirty="0">
                <a:solidFill>
                  <a:prstClr val="black"/>
                </a:solidFill>
                <a:sym typeface="Calibri"/>
              </a:rPr>
              <a:t>The Revised </a:t>
            </a:r>
            <a:r>
              <a:rPr lang="en-US" sz="2700" i="1" dirty="0">
                <a:solidFill>
                  <a:prstClr val="black"/>
                </a:solidFill>
                <a:sym typeface="Calibri"/>
              </a:rPr>
              <a:t>Code and Standards	</a:t>
            </a:r>
            <a:endParaRPr sz="2700" i="1" dirty="0">
              <a:solidFill>
                <a:prstClr val="black"/>
              </a:solidFill>
              <a:sym typeface="Calibri"/>
            </a:endParaRPr>
          </a:p>
        </p:txBody>
      </p:sp>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7</a:t>
            </a:fld>
            <a:endParaRPr lang="en-US" dirty="0"/>
          </a:p>
        </p:txBody>
      </p:sp>
      <p:sp>
        <p:nvSpPr>
          <p:cNvPr id="2" name="TextBox 1"/>
          <p:cNvSpPr txBox="1"/>
          <p:nvPr/>
        </p:nvSpPr>
        <p:spPr>
          <a:xfrm>
            <a:off x="381000" y="819150"/>
            <a:ext cx="6705600" cy="3262432"/>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2800" dirty="0"/>
              <a:t>Significant Changes to Content</a:t>
            </a:r>
          </a:p>
          <a:p>
            <a:pPr>
              <a:buClr>
                <a:srgbClr val="FFC000"/>
              </a:buClr>
            </a:pPr>
            <a:endParaRPr lang="en-US" sz="1000" dirty="0"/>
          </a:p>
          <a:p>
            <a:pPr marL="285750" indent="-285750">
              <a:buClr>
                <a:srgbClr val="FFC000"/>
              </a:buClr>
              <a:buFont typeface="Arial" panose="020B0604020202020204" pitchFamily="34" charset="0"/>
              <a:buChar char="•"/>
            </a:pPr>
            <a:r>
              <a:rPr lang="en-US" sz="2800" dirty="0"/>
              <a:t>The New Structure and Organization</a:t>
            </a:r>
          </a:p>
          <a:p>
            <a:pPr>
              <a:buClr>
                <a:srgbClr val="FFC000"/>
              </a:buClr>
            </a:pPr>
            <a:endParaRPr lang="en-US" sz="1000" dirty="0"/>
          </a:p>
          <a:p>
            <a:pPr marL="285750" indent="-285750">
              <a:buClr>
                <a:srgbClr val="FFC000"/>
              </a:buClr>
              <a:buFont typeface="Arial" panose="020B0604020202020204" pitchFamily="34" charset="0"/>
              <a:buChar char="•"/>
            </a:pPr>
            <a:r>
              <a:rPr lang="en-US" sz="2800" dirty="0"/>
              <a:t>Duties to:</a:t>
            </a:r>
          </a:p>
          <a:p>
            <a:pPr marL="742950" lvl="1" indent="-285750">
              <a:buClr>
                <a:srgbClr val="FFC000"/>
              </a:buClr>
              <a:buFont typeface="Arial" panose="020B0604020202020204" pitchFamily="34" charset="0"/>
              <a:buChar char="•"/>
            </a:pPr>
            <a:r>
              <a:rPr lang="en-US" sz="2800" dirty="0"/>
              <a:t>Clients</a:t>
            </a:r>
          </a:p>
          <a:p>
            <a:pPr marL="742950" lvl="1" indent="-285750">
              <a:buClr>
                <a:srgbClr val="FFC000"/>
              </a:buClr>
              <a:buFont typeface="Arial" panose="020B0604020202020204" pitchFamily="34" charset="0"/>
              <a:buChar char="•"/>
            </a:pPr>
            <a:r>
              <a:rPr lang="en-US" sz="2800" dirty="0"/>
              <a:t>Firms and Subordinates</a:t>
            </a:r>
          </a:p>
          <a:p>
            <a:pPr marL="742950" lvl="1" indent="-285750">
              <a:buClr>
                <a:srgbClr val="FFC000"/>
              </a:buClr>
              <a:buFont typeface="Arial" panose="020B0604020202020204" pitchFamily="34" charset="0"/>
              <a:buChar char="•"/>
            </a:pPr>
            <a:r>
              <a:rPr lang="en-US" sz="2800" dirty="0"/>
              <a:t>CFP Board</a:t>
            </a:r>
          </a:p>
          <a:p>
            <a:pPr>
              <a:buClr>
                <a:srgbClr val="FFC000"/>
              </a:buClr>
            </a:pPr>
            <a:endParaRPr lang="en-US" dirty="0"/>
          </a:p>
        </p:txBody>
      </p:sp>
    </p:spTree>
    <p:extLst>
      <p:ext uri="{BB962C8B-B14F-4D97-AF65-F5344CB8AC3E}">
        <p14:creationId xmlns:p14="http://schemas.microsoft.com/office/powerpoint/2010/main" val="1372581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38"/>
            <a:ext cx="6915150" cy="590550"/>
          </a:xfrm>
        </p:spPr>
        <p:txBody>
          <a:bodyPr>
            <a:normAutofit/>
          </a:bodyPr>
          <a:lstStyle/>
          <a:p>
            <a:r>
              <a:rPr lang="en-US" sz="2700" dirty="0">
                <a:solidFill>
                  <a:schemeClr val="tx1"/>
                </a:solidFill>
              </a:rPr>
              <a:t>Apply the New </a:t>
            </a:r>
            <a:r>
              <a:rPr lang="en-US" sz="2700" i="1" dirty="0">
                <a:solidFill>
                  <a:schemeClr val="tx1"/>
                </a:solidFill>
              </a:rPr>
              <a:t>Code &amp; Standard</a:t>
            </a:r>
            <a:endParaRPr lang="en-US" sz="2700" dirty="0">
              <a:solidFill>
                <a:schemeClr val="tx1"/>
              </a:solidFill>
            </a:endParaRPr>
          </a:p>
        </p:txBody>
      </p:sp>
      <p:sp>
        <p:nvSpPr>
          <p:cNvPr id="3" name="Text Placeholder 2"/>
          <p:cNvSpPr>
            <a:spLocks noGrp="1"/>
          </p:cNvSpPr>
          <p:nvPr>
            <p:ph type="body" idx="1"/>
          </p:nvPr>
        </p:nvSpPr>
        <p:spPr>
          <a:xfrm>
            <a:off x="228600" y="666750"/>
            <a:ext cx="8763000" cy="4038599"/>
          </a:xfrm>
        </p:spPr>
        <p:txBody>
          <a:bodyPr>
            <a:normAutofit fontScale="92500" lnSpcReduction="20000"/>
          </a:bodyPr>
          <a:lstStyle/>
          <a:p>
            <a:pPr marL="0" indent="0">
              <a:buNone/>
            </a:pPr>
            <a:r>
              <a:rPr lang="en-US" sz="3400" dirty="0">
                <a:solidFill>
                  <a:schemeClr val="tx1"/>
                </a:solidFill>
              </a:rPr>
              <a:t>Vignette:  CFP</a:t>
            </a:r>
            <a:r>
              <a:rPr lang="en-US" sz="3400" baseline="30000" dirty="0">
                <a:solidFill>
                  <a:schemeClr val="tx1"/>
                </a:solidFill>
              </a:rPr>
              <a:t>®</a:t>
            </a:r>
            <a:r>
              <a:rPr lang="en-US" sz="3400" dirty="0">
                <a:solidFill>
                  <a:schemeClr val="tx1"/>
                </a:solidFill>
              </a:rPr>
              <a:t> Professional Volunteer</a:t>
            </a:r>
          </a:p>
          <a:p>
            <a:pPr marL="0" indent="0">
              <a:buNone/>
            </a:pPr>
            <a:endParaRPr lang="en-US" sz="2000" dirty="0">
              <a:solidFill>
                <a:schemeClr val="tx1"/>
              </a:solidFill>
            </a:endParaRPr>
          </a:p>
          <a:p>
            <a:pPr marL="57150" indent="0">
              <a:buNone/>
            </a:pPr>
            <a:r>
              <a:rPr lang="en-US" sz="2000" b="1" dirty="0">
                <a:solidFill>
                  <a:schemeClr val="tx1"/>
                </a:solidFill>
              </a:rPr>
              <a:t>Correct Response:</a:t>
            </a:r>
            <a:r>
              <a:rPr lang="en-US" sz="2000" dirty="0">
                <a:solidFill>
                  <a:schemeClr val="tx1"/>
                </a:solidFill>
              </a:rPr>
              <a:t>  A is correct.  Under Standard A.5.a., when providing Financial Advice, a CFP® professional must make full disclosure of all Material Conflicts of Interest.  Advice regarding charitable giving is Financial Advice here because it is provided as part of the development or implementation of a financial plan.  </a:t>
            </a:r>
          </a:p>
          <a:p>
            <a:pPr marL="57150" indent="0">
              <a:buNone/>
            </a:pPr>
            <a:endParaRPr lang="en-US" sz="2000" dirty="0">
              <a:solidFill>
                <a:schemeClr val="tx1"/>
              </a:solidFill>
            </a:endParaRPr>
          </a:p>
          <a:p>
            <a:pPr marL="57150" indent="0">
              <a:buNone/>
            </a:pPr>
            <a:r>
              <a:rPr lang="en-US" sz="2000" dirty="0">
                <a:solidFill>
                  <a:schemeClr val="tx1"/>
                </a:solidFill>
              </a:rPr>
              <a:t>Aisha has a conflict because a reasonable client would view her board membership as affecting the objectivity of her recommendations and thus is important to the Client’s decision whether to accept the recommendation.  Under Standard A.5.b., the CFP® professional must adopt and follow business practices reasonably designed to prevent Material Conflicts of Interest from compromising her ability to act in her Clients’ best interests.  </a:t>
            </a:r>
          </a:p>
          <a:p>
            <a:pPr marL="457200" lvl="1" indent="0">
              <a:buNone/>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70</a:t>
            </a:fld>
            <a:endParaRPr lang="en-US" dirty="0"/>
          </a:p>
        </p:txBody>
      </p:sp>
    </p:spTree>
    <p:extLst>
      <p:ext uri="{BB962C8B-B14F-4D97-AF65-F5344CB8AC3E}">
        <p14:creationId xmlns:p14="http://schemas.microsoft.com/office/powerpoint/2010/main" val="1640464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81790"/>
          </a:xfrm>
        </p:spPr>
        <p:txBody>
          <a:bodyPr>
            <a:normAutofit/>
          </a:bodyPr>
          <a:lstStyle/>
          <a:p>
            <a:r>
              <a:rPr lang="en-US" sz="2700" dirty="0">
                <a:solidFill>
                  <a:schemeClr val="tx1"/>
                </a:solidFill>
              </a:rPr>
              <a:t>Recommended Resources</a:t>
            </a:r>
          </a:p>
        </p:txBody>
      </p:sp>
      <p:sp>
        <p:nvSpPr>
          <p:cNvPr id="3" name="Text Placeholder 2"/>
          <p:cNvSpPr>
            <a:spLocks noGrp="1"/>
          </p:cNvSpPr>
          <p:nvPr>
            <p:ph type="body" idx="1"/>
          </p:nvPr>
        </p:nvSpPr>
        <p:spPr>
          <a:xfrm>
            <a:off x="552755" y="1200150"/>
            <a:ext cx="8047548" cy="2895600"/>
          </a:xfrm>
        </p:spPr>
        <p:txBody>
          <a:bodyPr>
            <a:normAutofit/>
          </a:bodyPr>
          <a:lstStyle/>
          <a:p>
            <a:pPr marL="0" indent="0">
              <a:buNone/>
            </a:pPr>
            <a:r>
              <a:rPr lang="en-US" sz="3200" dirty="0">
                <a:solidFill>
                  <a:schemeClr val="tx1"/>
                </a:solidFill>
              </a:rPr>
              <a:t>Go to </a:t>
            </a:r>
            <a:r>
              <a:rPr lang="en-US" sz="3200" b="1" dirty="0">
                <a:solidFill>
                  <a:schemeClr val="tx1"/>
                </a:solidFill>
                <a:hlinkClick r:id="rId3"/>
              </a:rPr>
              <a:t>www.CFP.net</a:t>
            </a:r>
            <a:r>
              <a:rPr lang="en-US" sz="3200" dirty="0">
                <a:solidFill>
                  <a:schemeClr val="tx1"/>
                </a:solidFill>
              </a:rPr>
              <a:t>  </a:t>
            </a:r>
          </a:p>
          <a:p>
            <a:pPr marL="457200" lvl="1" indent="0" algn="ctr">
              <a:buNone/>
            </a:pPr>
            <a:endParaRPr lang="en-US" sz="1200" dirty="0">
              <a:solidFill>
                <a:schemeClr val="tx1"/>
              </a:solidFill>
            </a:endParaRPr>
          </a:p>
          <a:p>
            <a:pPr lvl="1">
              <a:buFont typeface="Wingdings" panose="05000000000000000000" pitchFamily="2" charset="2"/>
              <a:buChar char="Ø"/>
            </a:pPr>
            <a:r>
              <a:rPr lang="en-US" sz="3000" dirty="0">
                <a:solidFill>
                  <a:schemeClr val="tx1"/>
                </a:solidFill>
              </a:rPr>
              <a:t> </a:t>
            </a:r>
            <a:r>
              <a:rPr lang="en-US" sz="2800" dirty="0">
                <a:solidFill>
                  <a:schemeClr val="tx1"/>
                </a:solidFill>
              </a:rPr>
              <a:t>Full version new </a:t>
            </a:r>
            <a:r>
              <a:rPr lang="en-US" sz="2800" i="1" dirty="0">
                <a:solidFill>
                  <a:schemeClr val="tx1"/>
                </a:solidFill>
              </a:rPr>
              <a:t>Code and Standards</a:t>
            </a:r>
          </a:p>
          <a:p>
            <a:pPr lvl="1">
              <a:buFont typeface="Wingdings" panose="05000000000000000000" pitchFamily="2" charset="2"/>
              <a:buChar char="Ø"/>
            </a:pPr>
            <a:r>
              <a:rPr lang="en-US" sz="2800" dirty="0">
                <a:solidFill>
                  <a:schemeClr val="tx1"/>
                </a:solidFill>
              </a:rPr>
              <a:t> Commentary on the new </a:t>
            </a:r>
            <a:r>
              <a:rPr lang="en-US" sz="2800" i="1" dirty="0">
                <a:solidFill>
                  <a:schemeClr val="tx1"/>
                </a:solidFill>
              </a:rPr>
              <a:t>Code and                        Standards</a:t>
            </a:r>
          </a:p>
          <a:p>
            <a:pPr marL="400050" lvl="1" indent="0">
              <a:buNone/>
            </a:pPr>
            <a:endParaRPr lang="en-US" sz="2600" b="1" i="1" dirty="0">
              <a:solidFill>
                <a:schemeClr val="tx1"/>
              </a:solidFill>
            </a:endParaRPr>
          </a:p>
        </p:txBody>
      </p:sp>
      <p:sp>
        <p:nvSpPr>
          <p:cNvPr id="5" name="Slide Number Placeholder 4"/>
          <p:cNvSpPr>
            <a:spLocks noGrp="1"/>
          </p:cNvSpPr>
          <p:nvPr>
            <p:ph type="sldNum" sz="quarter" idx="12"/>
          </p:nvPr>
        </p:nvSpPr>
        <p:spPr/>
        <p:txBody>
          <a:bodyPr/>
          <a:lstStyle/>
          <a:p>
            <a:pPr>
              <a:defRPr/>
            </a:pPr>
            <a:fld id="{3E9C9FDC-FC42-4F2B-B2DB-F1B41CA703B5}" type="slidenum">
              <a:rPr lang="en-US" smtClean="0"/>
              <a:pPr>
                <a:defRPr/>
              </a:pPr>
              <a:t>71</a:t>
            </a:fld>
            <a:endParaRPr lang="en-US" dirty="0"/>
          </a:p>
        </p:txBody>
      </p:sp>
    </p:spTree>
    <p:extLst>
      <p:ext uri="{BB962C8B-B14F-4D97-AF65-F5344CB8AC3E}">
        <p14:creationId xmlns:p14="http://schemas.microsoft.com/office/powerpoint/2010/main" val="28549788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15150" cy="590550"/>
          </a:xfrm>
        </p:spPr>
        <p:txBody>
          <a:bodyPr>
            <a:normAutofit fontScale="90000"/>
          </a:bodyPr>
          <a:lstStyle/>
          <a:p>
            <a:r>
              <a:rPr lang="en-US" dirty="0">
                <a:solidFill>
                  <a:schemeClr val="tx1"/>
                </a:solidFill>
              </a:rPr>
              <a:t>Wrap Up</a:t>
            </a:r>
          </a:p>
        </p:txBody>
      </p:sp>
      <p:sp>
        <p:nvSpPr>
          <p:cNvPr id="3" name="Content Placeholder 2"/>
          <p:cNvSpPr>
            <a:spLocks noGrp="1"/>
          </p:cNvSpPr>
          <p:nvPr>
            <p:ph idx="1"/>
          </p:nvPr>
        </p:nvSpPr>
        <p:spPr>
          <a:xfrm>
            <a:off x="557784" y="1047750"/>
            <a:ext cx="6915150" cy="2765822"/>
          </a:xfrm>
        </p:spPr>
        <p:txBody>
          <a:bodyPr>
            <a:normAutofit lnSpcReduction="10000"/>
          </a:bodyPr>
          <a:lstStyle/>
          <a:p>
            <a:pPr>
              <a:buFont typeface="Wingdings" panose="05000000000000000000" pitchFamily="2" charset="2"/>
              <a:buChar char="q"/>
            </a:pPr>
            <a:r>
              <a:rPr lang="en-US" dirty="0">
                <a:solidFill>
                  <a:schemeClr val="tx1"/>
                </a:solidFill>
              </a:rPr>
              <a:t>Your feedback is very important. Please go to the evaluation link in your e-mail to give us your thoughts about this program.</a:t>
            </a:r>
          </a:p>
          <a:p>
            <a:pPr>
              <a:buFont typeface="Wingdings" panose="05000000000000000000" pitchFamily="2" charset="2"/>
              <a:buChar char="q"/>
            </a:pPr>
            <a:r>
              <a:rPr lang="en-US" dirty="0">
                <a:solidFill>
                  <a:schemeClr val="tx1"/>
                </a:solidFill>
              </a:rPr>
              <a:t>Credits will be reported to CFP Board within 3 business days.</a:t>
            </a:r>
          </a:p>
          <a:p>
            <a:pPr>
              <a:buFont typeface="Wingdings" panose="05000000000000000000" pitchFamily="2" charset="2"/>
              <a:buChar char="q"/>
            </a:pPr>
            <a:r>
              <a:rPr lang="en-US" dirty="0">
                <a:solidFill>
                  <a:schemeClr val="tx1"/>
                </a:solidFill>
              </a:rPr>
              <a:t>Final Polling Question: Would you recommend this program to </a:t>
            </a:r>
            <a:r>
              <a:rPr lang="en-US">
                <a:solidFill>
                  <a:schemeClr val="tx1"/>
                </a:solidFill>
              </a:rPr>
              <a:t>a colleague?</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3E9C9FDC-FC42-4F2B-B2DB-F1B41CA703B5}" type="slidenum">
              <a:rPr lang="en-US" smtClean="0"/>
              <a:pPr>
                <a:defRPr/>
              </a:pPr>
              <a:t>72</a:t>
            </a:fld>
            <a:endParaRPr lang="en-US" dirty="0"/>
          </a:p>
        </p:txBody>
      </p:sp>
    </p:spTree>
    <p:extLst>
      <p:ext uri="{BB962C8B-B14F-4D97-AF65-F5344CB8AC3E}">
        <p14:creationId xmlns:p14="http://schemas.microsoft.com/office/powerpoint/2010/main" val="3190781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4857750"/>
            <a:ext cx="533400" cy="274638"/>
          </a:xfrm>
          <a:prstGeom prst="rect">
            <a:avLst/>
          </a:prstGeom>
        </p:spPr>
        <p:txBody>
          <a:bodyPr/>
          <a:lstStyle/>
          <a:p>
            <a:pPr>
              <a:defRPr/>
            </a:pPr>
            <a:fld id="{3E9C9FDC-FC42-4F2B-B2DB-F1B41CA703B5}" type="slidenum">
              <a:rPr lang="en-US" smtClean="0"/>
              <a:pPr>
                <a:defRPr/>
              </a:pPr>
              <a:t>73</a:t>
            </a:fld>
            <a:endParaRPr lang="en-US" dirty="0"/>
          </a:p>
        </p:txBody>
      </p:sp>
    </p:spTree>
    <p:extLst>
      <p:ext uri="{BB962C8B-B14F-4D97-AF65-F5344CB8AC3E}">
        <p14:creationId xmlns:p14="http://schemas.microsoft.com/office/powerpoint/2010/main" val="47678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4410"/>
            <a:ext cx="8229600" cy="323165"/>
          </a:xfrm>
          <a:prstGeom prst="rect">
            <a:avLst/>
          </a:prstGeom>
          <a:noFill/>
        </p:spPr>
        <p:txBody>
          <a:bodyPr wrap="square" rtlCol="0">
            <a:spAutoFit/>
          </a:bodyPr>
          <a:lstStyle/>
          <a:p>
            <a:pPr marL="285743" indent="-285743">
              <a:buFont typeface="Arial" panose="020B0604020202020204" pitchFamily="34" charset="0"/>
              <a:buChar char="•"/>
            </a:pPr>
            <a:endParaRPr lang="en-US" sz="1500" dirty="0">
              <a:solidFill>
                <a:srgbClr val="696969"/>
              </a:solidFill>
              <a:latin typeface="Arial Bold" panose="020B0704020202020204" pitchFamily="34" charset="0"/>
              <a:cs typeface="Arial Bold" panose="020B0704020202020204" pitchFamily="34" charset="0"/>
            </a:endParaRPr>
          </a:p>
        </p:txBody>
      </p:sp>
      <p:sp>
        <p:nvSpPr>
          <p:cNvPr id="4" name="TextBox 3"/>
          <p:cNvSpPr txBox="1"/>
          <p:nvPr/>
        </p:nvSpPr>
        <p:spPr>
          <a:xfrm>
            <a:off x="6178" y="0"/>
            <a:ext cx="6781800" cy="507831"/>
          </a:xfrm>
          <a:prstGeom prst="rect">
            <a:avLst/>
          </a:prstGeom>
          <a:noFill/>
        </p:spPr>
        <p:txBody>
          <a:bodyPr wrap="square" rtlCol="0">
            <a:spAutoFit/>
          </a:bodyPr>
          <a:lstStyle/>
          <a:p>
            <a:r>
              <a:rPr lang="en-US" sz="2700" b="1" dirty="0">
                <a:latin typeface="Arial Bold" panose="020B0704020202020204" pitchFamily="34" charset="0"/>
                <a:cs typeface="Arial Bold" panose="020B0704020202020204" pitchFamily="34" charset="0"/>
              </a:rPr>
              <a:t>Most Significant Changes to Content</a:t>
            </a:r>
          </a:p>
        </p:txBody>
      </p:sp>
      <p:graphicFrame>
        <p:nvGraphicFramePr>
          <p:cNvPr id="6" name="Diagram 5"/>
          <p:cNvGraphicFramePr/>
          <p:nvPr>
            <p:extLst>
              <p:ext uri="{D42A27DB-BD31-4B8C-83A1-F6EECF244321}">
                <p14:modId xmlns:p14="http://schemas.microsoft.com/office/powerpoint/2010/main" val="2040013573"/>
              </p:ext>
            </p:extLst>
          </p:nvPr>
        </p:nvGraphicFramePr>
        <p:xfrm>
          <a:off x="533400" y="97155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3E9C9FDC-FC42-4F2B-B2DB-F1B41CA703B5}" type="slidenum">
              <a:rPr lang="en-US" smtClean="0"/>
              <a:pPr>
                <a:defRPr/>
              </a:pPr>
              <a:t>8</a:t>
            </a:fld>
            <a:endParaRPr lang="en-US" dirty="0"/>
          </a:p>
        </p:txBody>
      </p:sp>
    </p:spTree>
    <p:extLst>
      <p:ext uri="{BB962C8B-B14F-4D97-AF65-F5344CB8AC3E}">
        <p14:creationId xmlns:p14="http://schemas.microsoft.com/office/powerpoint/2010/main" val="380525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991" y="91424"/>
            <a:ext cx="6130209" cy="461665"/>
          </a:xfrm>
          <a:prstGeom prst="rect">
            <a:avLst/>
          </a:prstGeom>
        </p:spPr>
        <p:txBody>
          <a:bodyPr wrap="square">
            <a:spAutoFit/>
          </a:bodyPr>
          <a:lstStyle/>
          <a:p>
            <a:r>
              <a:rPr lang="en-US" sz="2400" b="1" dirty="0">
                <a:solidFill>
                  <a:prstClr val="black"/>
                </a:solidFill>
              </a:rPr>
              <a:t> </a:t>
            </a:r>
            <a:endParaRPr lang="en-US" sz="2400" dirty="0"/>
          </a:p>
        </p:txBody>
      </p:sp>
      <p:sp>
        <p:nvSpPr>
          <p:cNvPr id="9" name="Slide Number Placeholder 8"/>
          <p:cNvSpPr>
            <a:spLocks noGrp="1"/>
          </p:cNvSpPr>
          <p:nvPr>
            <p:ph type="sldNum" sz="quarter" idx="12"/>
          </p:nvPr>
        </p:nvSpPr>
        <p:spPr/>
        <p:txBody>
          <a:bodyPr/>
          <a:lstStyle/>
          <a:p>
            <a:pPr>
              <a:defRPr/>
            </a:pPr>
            <a:fld id="{3E9C9FDC-FC42-4F2B-B2DB-F1B41CA703B5}" type="slidenum">
              <a:rPr lang="en-US" smtClean="0"/>
              <a:pPr>
                <a:defRPr/>
              </a:pPr>
              <a:t>9</a:t>
            </a:fld>
            <a:endParaRPr lang="en-US" dirty="0"/>
          </a:p>
        </p:txBody>
      </p:sp>
      <p:sp>
        <p:nvSpPr>
          <p:cNvPr id="8" name="Title 1"/>
          <p:cNvSpPr txBox="1">
            <a:spLocks/>
          </p:cNvSpPr>
          <p:nvPr/>
        </p:nvSpPr>
        <p:spPr>
          <a:xfrm>
            <a:off x="0" y="0"/>
            <a:ext cx="6553200" cy="56435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696969"/>
                </a:solidFill>
                <a:latin typeface="Arial Bold" pitchFamily="34" charset="0"/>
                <a:ea typeface="+mj-ea"/>
                <a:cs typeface="Arial Bold" pitchFamily="34" charset="0"/>
              </a:defRPr>
            </a:lvl1pPr>
          </a:lstStyle>
          <a:p>
            <a:pPr fontAlgn="auto">
              <a:spcAft>
                <a:spcPts val="0"/>
              </a:spcAft>
            </a:pPr>
            <a:r>
              <a:rPr lang="en-US" sz="2700" dirty="0">
                <a:solidFill>
                  <a:schemeClr val="tx1"/>
                </a:solidFill>
              </a:rPr>
              <a:t>The Structure Has Changed</a:t>
            </a:r>
          </a:p>
        </p:txBody>
      </p:sp>
      <p:graphicFrame>
        <p:nvGraphicFramePr>
          <p:cNvPr id="2" name="Table 1"/>
          <p:cNvGraphicFramePr>
            <a:graphicFrameLocks noGrp="1"/>
          </p:cNvGraphicFramePr>
          <p:nvPr>
            <p:extLst>
              <p:ext uri="{D42A27DB-BD31-4B8C-83A1-F6EECF244321}">
                <p14:modId xmlns:p14="http://schemas.microsoft.com/office/powerpoint/2010/main" val="3048696152"/>
              </p:ext>
            </p:extLst>
          </p:nvPr>
        </p:nvGraphicFramePr>
        <p:xfrm>
          <a:off x="228600" y="1123950"/>
          <a:ext cx="8382000" cy="3870960"/>
        </p:xfrm>
        <a:graphic>
          <a:graphicData uri="http://schemas.openxmlformats.org/drawingml/2006/table">
            <a:tbl>
              <a:tblPr firstRow="1" bandRow="1">
                <a:tableStyleId>{073A0DAA-6AF3-43AB-8588-CEC1D06C72B9}</a:tableStyleId>
              </a:tblPr>
              <a:tblGrid>
                <a:gridCol w="4191000">
                  <a:extLst>
                    <a:ext uri="{9D8B030D-6E8A-4147-A177-3AD203B41FA5}">
                      <a16:colId xmlns:a16="http://schemas.microsoft.com/office/drawing/2014/main" val="1188691368"/>
                    </a:ext>
                  </a:extLst>
                </a:gridCol>
                <a:gridCol w="4191000">
                  <a:extLst>
                    <a:ext uri="{9D8B030D-6E8A-4147-A177-3AD203B41FA5}">
                      <a16:colId xmlns:a16="http://schemas.microsoft.com/office/drawing/2014/main" val="90896175"/>
                    </a:ext>
                  </a:extLst>
                </a:gridCol>
              </a:tblGrid>
              <a:tr h="492629">
                <a:tc>
                  <a:txBody>
                    <a:bodyPr/>
                    <a:lstStyle/>
                    <a:p>
                      <a:pPr algn="ctr"/>
                      <a:r>
                        <a:rPr lang="en-US" sz="2400" dirty="0"/>
                        <a:t>Current Standards</a:t>
                      </a:r>
                    </a:p>
                    <a:p>
                      <a:pPr algn="ctr"/>
                      <a:r>
                        <a:rPr lang="en-US" sz="1800" dirty="0"/>
                        <a:t>(Effective Until </a:t>
                      </a:r>
                      <a:r>
                        <a:rPr lang="en-US" sz="1800" baseline="0" dirty="0"/>
                        <a:t>September 30, 2019)</a:t>
                      </a:r>
                    </a:p>
                  </a:txBody>
                  <a:tcPr/>
                </a:tc>
                <a:tc>
                  <a:txBody>
                    <a:bodyPr/>
                    <a:lstStyle/>
                    <a:p>
                      <a:pPr algn="ctr"/>
                      <a:r>
                        <a:rPr lang="en-US" sz="2400" dirty="0"/>
                        <a:t>Revised Standards</a:t>
                      </a:r>
                    </a:p>
                    <a:p>
                      <a:pPr algn="ctr"/>
                      <a:r>
                        <a:rPr lang="en-US" sz="1800" dirty="0"/>
                        <a:t>(Effective October</a:t>
                      </a:r>
                      <a:r>
                        <a:rPr lang="en-US" sz="1800" baseline="0" dirty="0"/>
                        <a:t> 1, 2019)</a:t>
                      </a:r>
                      <a:endParaRPr lang="en-US" sz="1800" dirty="0"/>
                    </a:p>
                  </a:txBody>
                  <a:tcPr/>
                </a:tc>
                <a:extLst>
                  <a:ext uri="{0D108BD9-81ED-4DB2-BD59-A6C34878D82A}">
                    <a16:rowId xmlns:a16="http://schemas.microsoft.com/office/drawing/2014/main" val="64573877"/>
                  </a:ext>
                </a:extLst>
              </a:tr>
              <a:tr h="370205">
                <a:tc>
                  <a:txBody>
                    <a:bodyPr/>
                    <a:lstStyle/>
                    <a:p>
                      <a:r>
                        <a:rPr lang="en-US" sz="2200" dirty="0"/>
                        <a:t>Introduction</a:t>
                      </a:r>
                    </a:p>
                  </a:txBody>
                  <a:tcPr/>
                </a:tc>
                <a:tc>
                  <a:txBody>
                    <a:bodyPr/>
                    <a:lstStyle/>
                    <a:p>
                      <a:r>
                        <a:rPr lang="en-US" sz="2200" dirty="0"/>
                        <a:t>Preamble</a:t>
                      </a:r>
                    </a:p>
                  </a:txBody>
                  <a:tcPr/>
                </a:tc>
                <a:extLst>
                  <a:ext uri="{0D108BD9-81ED-4DB2-BD59-A6C34878D82A}">
                    <a16:rowId xmlns:a16="http://schemas.microsoft.com/office/drawing/2014/main" val="3203554940"/>
                  </a:ext>
                </a:extLst>
              </a:tr>
              <a:tr h="638984">
                <a:tc>
                  <a:txBody>
                    <a:bodyPr/>
                    <a:lstStyle/>
                    <a:p>
                      <a:r>
                        <a:rPr lang="en-US" sz="2200" dirty="0"/>
                        <a:t>Code of Ethics</a:t>
                      </a:r>
                      <a:r>
                        <a:rPr lang="en-US" sz="2200" baseline="0" dirty="0"/>
                        <a:t> and Professional Responsibility</a:t>
                      </a:r>
                      <a:endParaRPr lang="en-US" sz="2200" dirty="0"/>
                    </a:p>
                  </a:txBody>
                  <a:tcPr/>
                </a:tc>
                <a:tc>
                  <a:txBody>
                    <a:bodyPr/>
                    <a:lstStyle/>
                    <a:p>
                      <a:r>
                        <a:rPr lang="en-US" sz="2200" dirty="0"/>
                        <a:t>Code of Ethics</a:t>
                      </a:r>
                    </a:p>
                  </a:txBody>
                  <a:tcPr/>
                </a:tc>
                <a:extLst>
                  <a:ext uri="{0D108BD9-81ED-4DB2-BD59-A6C34878D82A}">
                    <a16:rowId xmlns:a16="http://schemas.microsoft.com/office/drawing/2014/main" val="954073597"/>
                  </a:ext>
                </a:extLst>
              </a:tr>
              <a:tr h="370205">
                <a:tc>
                  <a:txBody>
                    <a:bodyPr/>
                    <a:lstStyle/>
                    <a:p>
                      <a:r>
                        <a:rPr lang="en-US" sz="2200" dirty="0"/>
                        <a:t>Rules of Conduct</a:t>
                      </a:r>
                    </a:p>
                  </a:txBody>
                  <a:tcPr/>
                </a:tc>
                <a:tc>
                  <a:txBody>
                    <a:bodyPr/>
                    <a:lstStyle/>
                    <a:p>
                      <a:r>
                        <a:rPr lang="en-US" sz="2200" dirty="0"/>
                        <a:t>Standards of Conduct</a:t>
                      </a:r>
                      <a:endParaRPr lang="en-US" sz="2200" baseline="0" dirty="0"/>
                    </a:p>
                  </a:txBody>
                  <a:tcPr/>
                </a:tc>
                <a:extLst>
                  <a:ext uri="{0D108BD9-81ED-4DB2-BD59-A6C34878D82A}">
                    <a16:rowId xmlns:a16="http://schemas.microsoft.com/office/drawing/2014/main" val="653137640"/>
                  </a:ext>
                </a:extLst>
              </a:tr>
              <a:tr h="638984">
                <a:tc>
                  <a:txBody>
                    <a:bodyPr/>
                    <a:lstStyle/>
                    <a:p>
                      <a:r>
                        <a:rPr lang="en-US" sz="2200" dirty="0"/>
                        <a:t>Financial Planning Practice Standards</a:t>
                      </a:r>
                    </a:p>
                  </a:txBody>
                  <a:tcPr/>
                </a:tc>
                <a:tc>
                  <a:txBody>
                    <a:bodyPr/>
                    <a:lstStyle/>
                    <a:p>
                      <a:r>
                        <a:rPr lang="en-US" sz="2200" dirty="0"/>
                        <a:t>Practice Standards for the Financial Planning Process</a:t>
                      </a:r>
                    </a:p>
                  </a:txBody>
                  <a:tcPr/>
                </a:tc>
                <a:extLst>
                  <a:ext uri="{0D108BD9-81ED-4DB2-BD59-A6C34878D82A}">
                    <a16:rowId xmlns:a16="http://schemas.microsoft.com/office/drawing/2014/main" val="51151430"/>
                  </a:ext>
                </a:extLst>
              </a:tr>
              <a:tr h="638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Terminology</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Glossary</a:t>
                      </a:r>
                    </a:p>
                    <a:p>
                      <a:endParaRPr lang="en-US" sz="2200" dirty="0"/>
                    </a:p>
                  </a:txBody>
                  <a:tcPr/>
                </a:tc>
                <a:extLst>
                  <a:ext uri="{0D108BD9-81ED-4DB2-BD59-A6C34878D82A}">
                    <a16:rowId xmlns:a16="http://schemas.microsoft.com/office/drawing/2014/main" val="446569980"/>
                  </a:ext>
                </a:extLst>
              </a:tr>
            </a:tbl>
          </a:graphicData>
        </a:graphic>
      </p:graphicFrame>
    </p:spTree>
    <p:extLst>
      <p:ext uri="{BB962C8B-B14F-4D97-AF65-F5344CB8AC3E}">
        <p14:creationId xmlns:p14="http://schemas.microsoft.com/office/powerpoint/2010/main" val="187864377"/>
      </p:ext>
    </p:extLst>
  </p:cSld>
  <p:clrMapOvr>
    <a:masterClrMapping/>
  </p:clrMapOvr>
</p:sld>
</file>

<file path=ppt/theme/theme1.xml><?xml version="1.0" encoding="utf-8"?>
<a:theme xmlns:a="http://schemas.openxmlformats.org/drawingml/2006/main" name="New Logo Powerpoint 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CD93A"/>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pptF5F5.tmp</Template>
  <TotalTime>15999</TotalTime>
  <Words>5669</Words>
  <Application>Microsoft Office PowerPoint</Application>
  <PresentationFormat>On-screen Show (16:9)</PresentationFormat>
  <Paragraphs>670</Paragraphs>
  <Slides>73</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Arial Bold</vt:lpstr>
      <vt:lpstr>Calibri</vt:lpstr>
      <vt:lpstr>Wingdings</vt:lpstr>
      <vt:lpstr>New Logo Powerpoint Template</vt:lpstr>
      <vt:lpstr>PowerPoint Presentation</vt:lpstr>
      <vt:lpstr>About Your Instructor</vt:lpstr>
      <vt:lpstr>A Note About Polling </vt:lpstr>
      <vt:lpstr>Disclaimer</vt:lpstr>
      <vt:lpstr>Learning Objectives</vt:lpstr>
      <vt:lpstr>PowerPoint Presentation</vt:lpstr>
      <vt:lpstr>The Revised Code and Standards </vt:lpstr>
      <vt:lpstr>PowerPoint Presentation</vt:lpstr>
      <vt:lpstr>PowerPoint Presentation</vt:lpstr>
      <vt:lpstr>Code of Ethics</vt:lpstr>
      <vt:lpstr>Standards of Conduct – Six Sections</vt:lpstr>
      <vt:lpstr>PowerPoint Presentation</vt:lpstr>
      <vt:lpstr>Objectivity, Professionalism, Communications</vt:lpstr>
      <vt:lpstr>Confidentiality/Privacy and Technology</vt:lpstr>
      <vt:lpstr>PowerPoint Presentation</vt:lpstr>
      <vt:lpstr> Fee-Only Application </vt:lpstr>
      <vt:lpstr>Working With Additional Persons</vt:lpstr>
      <vt:lpstr>PowerPoint Presentation</vt:lpstr>
      <vt:lpstr>PowerPoint Presentation</vt:lpstr>
      <vt:lpstr>Quick Review </vt:lpstr>
      <vt:lpstr>Apply the New Code &amp; Standards</vt:lpstr>
      <vt:lpstr>Apply the New Code &amp; Standard</vt:lpstr>
      <vt:lpstr>Apply the New Code &amp; Standard</vt:lpstr>
      <vt:lpstr>Apply the New Code &amp; Standard</vt:lpstr>
      <vt:lpstr>PowerPoint Presentation</vt:lpstr>
      <vt:lpstr>The Fiduciary Duty</vt:lpstr>
      <vt:lpstr>Fiduciary: Act in the Client’s Best Interests</vt:lpstr>
      <vt:lpstr>Applies to All Financial Advice</vt:lpstr>
      <vt:lpstr>Financial Advice Broadly Defined</vt:lpstr>
      <vt:lpstr>Quick Review</vt:lpstr>
      <vt:lpstr>Apply the New Code &amp; Standard</vt:lpstr>
      <vt:lpstr>Apply the New Code &amp; Standard</vt:lpstr>
      <vt:lpstr>Apply the New Code &amp; Standard</vt:lpstr>
      <vt:lpstr>Apply the New Code &amp; Standard</vt:lpstr>
      <vt:lpstr>PowerPoint Presentation</vt:lpstr>
      <vt:lpstr>Updated Practice Standards</vt:lpstr>
      <vt:lpstr>An Updated Financial Planning Definition</vt:lpstr>
      <vt:lpstr>Application of the Practice Standards</vt:lpstr>
      <vt:lpstr>When Integration Is Required</vt:lpstr>
      <vt:lpstr>  CFP Board Evaluation </vt:lpstr>
      <vt:lpstr>Clients Who Do Not Want Financial Planning</vt:lpstr>
      <vt:lpstr>Documentation Requirement</vt:lpstr>
      <vt:lpstr>PowerPoint Presentation</vt:lpstr>
      <vt:lpstr>PowerPoint Presentation</vt:lpstr>
      <vt:lpstr>Steps 4-5: Developing and Presenting</vt:lpstr>
      <vt:lpstr>Steps 6-7: Implementing and Monitoring</vt:lpstr>
      <vt:lpstr>Quick Review</vt:lpstr>
      <vt:lpstr> Apply the New Code &amp; Standards</vt:lpstr>
      <vt:lpstr> Apply the New Code &amp; Standards</vt:lpstr>
      <vt:lpstr> Apply the New Code &amp; Standards</vt:lpstr>
      <vt:lpstr> Apply the New Code &amp; Standards</vt:lpstr>
      <vt:lpstr>PowerPoint Presentation</vt:lpstr>
      <vt:lpstr>Providing Information to a Client</vt:lpstr>
      <vt:lpstr>Timing, Delivery, and Updating</vt:lpstr>
      <vt:lpstr>The Information That Must Be Provided</vt:lpstr>
      <vt:lpstr>Terms of Engagement</vt:lpstr>
      <vt:lpstr>Quick Review</vt:lpstr>
      <vt:lpstr> Apply the New Code &amp; Standards</vt:lpstr>
      <vt:lpstr> Apply the New Code &amp; Standard</vt:lpstr>
      <vt:lpstr> Apply the New Code &amp; Standard</vt:lpstr>
      <vt:lpstr>PowerPoint Presentation</vt:lpstr>
      <vt:lpstr>Conflict of Interest Obligations</vt:lpstr>
      <vt:lpstr>Duty to Fully Disclose Material Conflicts</vt:lpstr>
      <vt:lpstr>Full Disclosure and Informed Consent</vt:lpstr>
      <vt:lpstr>Must Also Manage Conflicts</vt:lpstr>
      <vt:lpstr>Quick Review</vt:lpstr>
      <vt:lpstr>Apply the New Code &amp; Standard</vt:lpstr>
      <vt:lpstr>Apply the New Code &amp; Standard</vt:lpstr>
      <vt:lpstr>Apply the New Code &amp; Standard</vt:lpstr>
      <vt:lpstr>Apply the New Code &amp; Standard</vt:lpstr>
      <vt:lpstr>Recommended Resources</vt:lpstr>
      <vt:lpstr>Wrap Up</vt:lpstr>
      <vt:lpstr>PowerPoint Presentation</vt:lpstr>
    </vt:vector>
  </TitlesOfParts>
  <Company>CFP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Pluta</dc:creator>
  <cp:lastModifiedBy>David Danko</cp:lastModifiedBy>
  <cp:revision>1068</cp:revision>
  <cp:lastPrinted>2018-10-22T14:15:50Z</cp:lastPrinted>
  <dcterms:created xsi:type="dcterms:W3CDTF">2010-06-29T12:48:12Z</dcterms:created>
  <dcterms:modified xsi:type="dcterms:W3CDTF">2020-04-03T16:27:45Z</dcterms:modified>
</cp:coreProperties>
</file>